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42"/>
  </p:notesMasterIdLst>
  <p:sldIdLst>
    <p:sldId id="257" r:id="rId3"/>
    <p:sldId id="258" r:id="rId4"/>
    <p:sldId id="262" r:id="rId5"/>
    <p:sldId id="296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99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98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7" r:id="rId41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94667" autoAdjust="0"/>
  </p:normalViewPr>
  <p:slideViewPr>
    <p:cSldViewPr>
      <p:cViewPr varScale="1">
        <p:scale>
          <a:sx n="67" d="100"/>
          <a:sy n="67" d="100"/>
        </p:scale>
        <p:origin x="-4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F076BA1-CE22-4FC4-8B0B-530B582F1444}" type="datetimeFigureOut">
              <a:rPr lang="en-US"/>
              <a:pPr>
                <a:defRPr/>
              </a:pPr>
              <a:t>6/2/2011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E1256E0-65DD-49E2-A8AC-BE1C78565A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63" algn="l" defTabSz="9143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36" algn="l" defTabSz="9143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08" algn="l" defTabSz="9143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80" algn="l" defTabSz="9143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DD26D4-6AA6-4142-A849-DA42862F0757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DD26D4-6AA6-4142-A849-DA42862F0757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9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6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173" indent="0" algn="ctr">
              <a:buNone/>
              <a:defRPr/>
            </a:lvl2pPr>
            <a:lvl3pPr marL="914346" indent="0" algn="ctr">
              <a:buNone/>
              <a:defRPr/>
            </a:lvl3pPr>
            <a:lvl4pPr marL="1371519" indent="0" algn="ctr">
              <a:buNone/>
              <a:defRPr/>
            </a:lvl4pPr>
            <a:lvl5pPr marL="1828689" indent="0" algn="ctr">
              <a:buNone/>
              <a:defRPr/>
            </a:lvl5pPr>
            <a:lvl6pPr marL="2285863" indent="0" algn="ctr">
              <a:buNone/>
              <a:defRPr/>
            </a:lvl6pPr>
            <a:lvl7pPr marL="2743036" indent="0" algn="ctr">
              <a:buNone/>
              <a:defRPr/>
            </a:lvl7pPr>
            <a:lvl8pPr marL="3200208" indent="0" algn="ctr">
              <a:buNone/>
              <a:defRPr/>
            </a:lvl8pPr>
            <a:lvl9pPr marL="365738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5E821-73D8-49D8-B0D0-EC76EAD19C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3B994-169C-404A-908E-2EA187752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7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7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4503B-A575-4ACA-84D5-13157331B1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7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/>
            </a:lvl1pPr>
            <a:lvl2pPr marL="507960" indent="0" algn="ctr">
              <a:buNone/>
              <a:defRPr/>
            </a:lvl2pPr>
            <a:lvl3pPr marL="1015920" indent="0" algn="ctr">
              <a:buNone/>
              <a:defRPr/>
            </a:lvl3pPr>
            <a:lvl4pPr marL="1523880" indent="0" algn="ctr">
              <a:buNone/>
              <a:defRPr/>
            </a:lvl4pPr>
            <a:lvl5pPr marL="2031840" indent="0" algn="ctr">
              <a:buNone/>
              <a:defRPr/>
            </a:lvl5pPr>
            <a:lvl6pPr marL="2539800" indent="0" algn="ctr">
              <a:buNone/>
              <a:defRPr/>
            </a:lvl6pPr>
            <a:lvl7pPr marL="3047760" indent="0" algn="ctr">
              <a:buNone/>
              <a:defRPr/>
            </a:lvl7pPr>
            <a:lvl8pPr marL="3555716" indent="0" algn="ctr">
              <a:buNone/>
              <a:defRPr/>
            </a:lvl8pPr>
            <a:lvl9pPr marL="406367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charset="0"/>
              </a:defRPr>
            </a:lvl1pPr>
          </a:lstStyle>
          <a:p>
            <a:pPr>
              <a:defRPr/>
            </a:pPr>
            <a:fld id="{E1607C02-9FF1-4113-88B3-35ED4F79F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F7CDF-9F47-4598-8973-D5D9A86399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6" y="4895850"/>
            <a:ext cx="8636000" cy="15144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6" y="3228975"/>
            <a:ext cx="8636000" cy="166687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3" indent="0">
              <a:buNone/>
              <a:defRPr sz="1800"/>
            </a:lvl2pPr>
            <a:lvl3pPr marL="914346" indent="0">
              <a:buNone/>
              <a:defRPr sz="1600"/>
            </a:lvl3pPr>
            <a:lvl4pPr marL="1371519" indent="0">
              <a:buNone/>
              <a:defRPr sz="1400"/>
            </a:lvl4pPr>
            <a:lvl5pPr marL="1828689" indent="0">
              <a:buNone/>
              <a:defRPr sz="1400"/>
            </a:lvl5pPr>
            <a:lvl6pPr marL="2285863" indent="0">
              <a:buNone/>
              <a:defRPr sz="1400"/>
            </a:lvl6pPr>
            <a:lvl7pPr marL="2743036" indent="0">
              <a:buNone/>
              <a:defRPr sz="1400"/>
            </a:lvl7pPr>
            <a:lvl8pPr marL="3200208" indent="0">
              <a:buNone/>
              <a:defRPr sz="1400"/>
            </a:lvl8pPr>
            <a:lvl9pPr marL="365738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39834-05EB-4C05-A0BB-0BA600C891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7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7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96316-DF91-4569-9B9D-1E78D38BF6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6" y="1704976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6" indent="0">
              <a:buNone/>
              <a:defRPr sz="1800" b="1"/>
            </a:lvl3pPr>
            <a:lvl4pPr marL="1371519" indent="0">
              <a:buNone/>
              <a:defRPr sz="1600" b="1"/>
            </a:lvl4pPr>
            <a:lvl5pPr marL="1828689" indent="0">
              <a:buNone/>
              <a:defRPr sz="1600" b="1"/>
            </a:lvl5pPr>
            <a:lvl6pPr marL="2285863" indent="0">
              <a:buNone/>
              <a:defRPr sz="1600" b="1"/>
            </a:lvl6pPr>
            <a:lvl7pPr marL="2743036" indent="0">
              <a:buNone/>
              <a:defRPr sz="1600" b="1"/>
            </a:lvl7pPr>
            <a:lvl8pPr marL="3200208" indent="0">
              <a:buNone/>
              <a:defRPr sz="1600" b="1"/>
            </a:lvl8pPr>
            <a:lvl9pPr marL="365738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6" y="2416178"/>
            <a:ext cx="4489450" cy="43910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9" y="1704976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6" indent="0">
              <a:buNone/>
              <a:defRPr sz="1800" b="1"/>
            </a:lvl3pPr>
            <a:lvl4pPr marL="1371519" indent="0">
              <a:buNone/>
              <a:defRPr sz="1600" b="1"/>
            </a:lvl4pPr>
            <a:lvl5pPr marL="1828689" indent="0">
              <a:buNone/>
              <a:defRPr sz="1600" b="1"/>
            </a:lvl5pPr>
            <a:lvl6pPr marL="2285863" indent="0">
              <a:buNone/>
              <a:defRPr sz="1600" b="1"/>
            </a:lvl6pPr>
            <a:lvl7pPr marL="2743036" indent="0">
              <a:buNone/>
              <a:defRPr sz="1600" b="1"/>
            </a:lvl7pPr>
            <a:lvl8pPr marL="3200208" indent="0">
              <a:buNone/>
              <a:defRPr sz="1600" b="1"/>
            </a:lvl8pPr>
            <a:lvl9pPr marL="365738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9" y="2416178"/>
            <a:ext cx="4491037" cy="43910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03010-4D42-4CCA-A711-4598E08084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6F711-EC67-4EE7-8D6A-F6DAA86A90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98623-C9D2-4CE1-960E-45A5C3428C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9"/>
            <a:ext cx="3343276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6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6"/>
            <a:ext cx="3343276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6" indent="0">
              <a:buNone/>
              <a:defRPr sz="1000"/>
            </a:lvl3pPr>
            <a:lvl4pPr marL="1371519" indent="0">
              <a:buNone/>
              <a:defRPr sz="900"/>
            </a:lvl4pPr>
            <a:lvl5pPr marL="1828689" indent="0">
              <a:buNone/>
              <a:defRPr sz="900"/>
            </a:lvl5pPr>
            <a:lvl6pPr marL="2285863" indent="0">
              <a:buNone/>
              <a:defRPr sz="900"/>
            </a:lvl6pPr>
            <a:lvl7pPr marL="2743036" indent="0">
              <a:buNone/>
              <a:defRPr sz="900"/>
            </a:lvl7pPr>
            <a:lvl8pPr marL="3200208" indent="0">
              <a:buNone/>
              <a:defRPr sz="900"/>
            </a:lvl8pPr>
            <a:lvl9pPr marL="365738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9D7CA-3816-45A7-83C3-85E4F32324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6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6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6" indent="0">
              <a:buNone/>
              <a:defRPr sz="2400"/>
            </a:lvl3pPr>
            <a:lvl4pPr marL="1371519" indent="0">
              <a:buNone/>
              <a:defRPr sz="2000"/>
            </a:lvl4pPr>
            <a:lvl5pPr marL="1828689" indent="0">
              <a:buNone/>
              <a:defRPr sz="2000"/>
            </a:lvl5pPr>
            <a:lvl6pPr marL="2285863" indent="0">
              <a:buNone/>
              <a:defRPr sz="2000"/>
            </a:lvl6pPr>
            <a:lvl7pPr marL="2743036" indent="0">
              <a:buNone/>
              <a:defRPr sz="2000"/>
            </a:lvl7pPr>
            <a:lvl8pPr marL="3200208" indent="0">
              <a:buNone/>
              <a:defRPr sz="2000"/>
            </a:lvl8pPr>
            <a:lvl9pPr marL="365738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6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6" indent="0">
              <a:buNone/>
              <a:defRPr sz="1000"/>
            </a:lvl3pPr>
            <a:lvl4pPr marL="1371519" indent="0">
              <a:buNone/>
              <a:defRPr sz="900"/>
            </a:lvl4pPr>
            <a:lvl5pPr marL="1828689" indent="0">
              <a:buNone/>
              <a:defRPr sz="900"/>
            </a:lvl5pPr>
            <a:lvl6pPr marL="2285863" indent="0">
              <a:buNone/>
              <a:defRPr sz="900"/>
            </a:lvl6pPr>
            <a:lvl7pPr marL="2743036" indent="0">
              <a:buNone/>
              <a:defRPr sz="900"/>
            </a:lvl7pPr>
            <a:lvl8pPr marL="3200208" indent="0">
              <a:buNone/>
              <a:defRPr sz="900"/>
            </a:lvl8pPr>
            <a:lvl9pPr marL="365738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17630-F2BC-4BB0-BC99-16D9BF6CEC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20" rIns="91435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20" rIns="91435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20" rIns="91435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20" rIns="91435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20" rIns="91435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1E5958B-B14C-439C-9607-B4CCB3F0DA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</a:defRPr>
      </a:lvl5pPr>
      <a:lvl6pPr marL="45717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34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51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68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450" indent="-22858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620" indent="-22858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8793" indent="-22858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5967" indent="-22858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6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9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3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6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8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0" algn="l" defTabSz="457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938963"/>
            <a:ext cx="2370138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1863" y="6938963"/>
            <a:ext cx="3216275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1863" y="6938963"/>
            <a:ext cx="2370137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2EEF233B-98FC-44E5-AD96-4ECAA21EF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5pPr>
      <a:lvl6pPr marL="507965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6pPr>
      <a:lvl7pPr marL="101593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7pPr>
      <a:lvl8pPr marL="1523895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8pPr>
      <a:lvl9pPr marL="203186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9pPr>
    </p:titleStyle>
    <p:bodyStyle>
      <a:lvl1pPr marL="379413" indent="-379413" algn="l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3913" indent="-315913" algn="l" rtl="0" eaLnBrk="0" fontAlgn="base" hangingPunct="0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68413" indent="-252413" algn="l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76413" indent="-252413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84413" indent="-252413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793805" indent="-253982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01770" indent="-253982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09733" indent="-253982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17697" indent="-253982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65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30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895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860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825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790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751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715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Three_Critical_Principals/Three_Critical_Principals.mov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Leave_it_to_beaver/Leave_it_to_beaver.mov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ccss-nysed.ppt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p12_common_core_learning_standards_ela_final.pdf" TargetMode="Externa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Abbott_And_Costello_13_X_7_is_28.mov" TargetMode="Externa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doe.org/parcc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Introducing_the_book_repost.mov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ccss-nysed.pp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584200" y="2424112"/>
            <a:ext cx="8636000" cy="1633538"/>
          </a:xfrm>
        </p:spPr>
        <p:txBody>
          <a:bodyPr/>
          <a:lstStyle/>
          <a:p>
            <a:pPr>
              <a:defRPr/>
            </a:pP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CCSS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/>
          <a:p>
            <a:r>
              <a:rPr lang="en-US" smtClean="0"/>
              <a:t>Common Core State Standards</a:t>
            </a:r>
          </a:p>
          <a:p>
            <a:r>
              <a:rPr lang="en-US" smtClean="0"/>
              <a:t>Adopted by NYS Board of Regents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4200" y="2540000"/>
            <a:ext cx="9144000" cy="2032000"/>
          </a:xfrm>
        </p:spPr>
        <p:txBody>
          <a:bodyPr/>
          <a:lstStyle/>
          <a:p>
            <a:pPr>
              <a:defRPr/>
            </a:pPr>
            <a:r>
              <a:rPr lang="en-US" sz="15300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NCLB</a:t>
            </a:r>
            <a:r>
              <a:rPr lang="en-US" sz="400" dirty="0" smtClean="0"/>
              <a:t>.</a:t>
            </a:r>
            <a:r>
              <a:rPr lang="en-US" sz="15300" dirty="0" smtClean="0"/>
              <a:t>  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249863"/>
            <a:ext cx="7112000" cy="1946275"/>
          </a:xfrm>
        </p:spPr>
        <p:txBody>
          <a:bodyPr/>
          <a:lstStyle/>
          <a:p>
            <a:r>
              <a:rPr lang="en-US" sz="4400" dirty="0" smtClean="0"/>
              <a:t>No Child Left Behind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60800" y="1066800"/>
            <a:ext cx="1828800" cy="914400"/>
          </a:xfrm>
          <a:prstGeom prst="rect">
            <a:avLst/>
          </a:prstGeom>
        </p:spPr>
        <p:txBody>
          <a:bodyPr lIns="50795" tIns="0" rIns="507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en-US" sz="6000" b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2003</a:t>
            </a:r>
            <a:endParaRPr lang="en-US" sz="15300" b="1" cap="all" dirty="0">
              <a:ln w="6350">
                <a:noFill/>
              </a:ln>
              <a:solidFill>
                <a:srgbClr val="FF000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138" y="3132138"/>
            <a:ext cx="7874000" cy="2032000"/>
          </a:xfrm>
        </p:spPr>
        <p:txBody>
          <a:bodyPr/>
          <a:lstStyle/>
          <a:p>
            <a:pPr algn="ctr">
              <a:defRPr/>
            </a:pPr>
            <a:r>
              <a:rPr lang="en-US" cap="none" dirty="0" smtClean="0"/>
              <a:t>New York State Regents Revised the Standards…</a:t>
            </a:r>
            <a:endParaRPr lang="en-US" cap="none" dirty="0"/>
          </a:p>
        </p:txBody>
      </p:sp>
      <p:sp>
        <p:nvSpPr>
          <p:cNvPr id="3" name="Rectangle 2"/>
          <p:cNvSpPr/>
          <p:nvPr/>
        </p:nvSpPr>
        <p:spPr>
          <a:xfrm>
            <a:off x="4041775" y="1066800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0" b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2005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" y="1219200"/>
            <a:ext cx="1962553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138" y="3276600"/>
            <a:ext cx="7874000" cy="2032000"/>
          </a:xfrm>
        </p:spPr>
        <p:txBody>
          <a:bodyPr/>
          <a:lstStyle/>
          <a:p>
            <a:pPr algn="ctr">
              <a:defRPr/>
            </a:pPr>
            <a:r>
              <a:rPr lang="en-US" cap="none" dirty="0" smtClean="0"/>
              <a:t>National Governor’s Association Proposes National Standards in ELA and Mathematics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13200" y="1066800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0" b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2008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354656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0400" y="3048000"/>
            <a:ext cx="310494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013200" y="1066800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0" b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2008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66800"/>
            <a:ext cx="354656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2000" y="1676400"/>
            <a:ext cx="37995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6600" y="2743200"/>
            <a:ext cx="4267200" cy="70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37400" y="5029200"/>
            <a:ext cx="263718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1800" y="4038600"/>
            <a:ext cx="2590800" cy="1365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27400" y="5334000"/>
            <a:ext cx="3323553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138" y="3132138"/>
            <a:ext cx="7874000" cy="2032000"/>
          </a:xfrm>
        </p:spPr>
        <p:txBody>
          <a:bodyPr/>
          <a:lstStyle/>
          <a:p>
            <a:pPr algn="ctr">
              <a:defRPr/>
            </a:pPr>
            <a:r>
              <a:rPr lang="en-US" cap="none" dirty="0" smtClean="0">
                <a:solidFill>
                  <a:schemeClr val="tx1"/>
                </a:solidFill>
              </a:rPr>
              <a:t>New York State Regents Revise and Adopt CCSS</a:t>
            </a:r>
            <a:endParaRPr lang="en-US" cap="none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42251" y="1066800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0" b="1" cap="all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2010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" y="1219200"/>
            <a:ext cx="1962553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8" y="1106488"/>
            <a:ext cx="9674225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295400"/>
            <a:ext cx="8890000" cy="1295400"/>
          </a:xfrm>
        </p:spPr>
        <p:txBody>
          <a:bodyPr/>
          <a:lstStyle/>
          <a:p>
            <a:pPr>
              <a:defRPr/>
            </a:pPr>
            <a:r>
              <a:rPr lang="en-US" sz="6700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standards?</a:t>
            </a:r>
            <a:endParaRPr lang="en-US" sz="6700" cap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2138" y="3302000"/>
            <a:ext cx="9229725" cy="2632075"/>
          </a:xfrm>
        </p:spPr>
        <p:txBody>
          <a:bodyPr/>
          <a:lstStyle/>
          <a:p>
            <a:r>
              <a:rPr lang="en-US" sz="4800" b="1" dirty="0" smtClean="0"/>
              <a:t>What students should know &amp;</a:t>
            </a:r>
          </a:p>
          <a:p>
            <a:r>
              <a:rPr lang="en-US" sz="4800" b="1" dirty="0" smtClean="0"/>
              <a:t>be able to do.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600" y="4495800"/>
            <a:ext cx="8720138" cy="1677988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en-US" sz="16000" dirty="0" smtClean="0"/>
              <a:t>Based on three critical principals:</a:t>
            </a:r>
          </a:p>
          <a:p>
            <a:pPr>
              <a:defRPr/>
            </a:pPr>
            <a:r>
              <a:rPr lang="en-US" sz="16000" dirty="0" smtClean="0"/>
              <a:t>	Must be college and career ready</a:t>
            </a:r>
          </a:p>
          <a:p>
            <a:pPr>
              <a:defRPr/>
            </a:pPr>
            <a:r>
              <a:rPr lang="en-US" sz="16000" dirty="0" smtClean="0"/>
              <a:t>	Based on evidence </a:t>
            </a:r>
          </a:p>
          <a:p>
            <a:pPr>
              <a:defRPr/>
            </a:pPr>
            <a:r>
              <a:rPr lang="en-US" sz="16000" dirty="0" smtClean="0"/>
              <a:t>	A level of honesty about time</a:t>
            </a:r>
          </a:p>
          <a:p>
            <a:pPr algn="ctr">
              <a:defRPr/>
            </a:pPr>
            <a:r>
              <a:rPr lang="en-US" sz="16000" dirty="0" smtClean="0">
                <a:sym typeface="Webdings"/>
                <a:hlinkClick r:id="rId2" action="ppaction://hlinkfile"/>
              </a:rPr>
              <a:t></a:t>
            </a:r>
            <a:endParaRPr lang="en-US" sz="16000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70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</a:t>
            </a: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Standards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defRPr/>
            </a:pP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>
          <a:xfrm>
            <a:off x="762000" y="3302000"/>
            <a:ext cx="8720138" cy="1677988"/>
          </a:xfrm>
        </p:spPr>
        <p:txBody>
          <a:bodyPr/>
          <a:lstStyle/>
          <a:p>
            <a:pPr algn="ctr"/>
            <a:r>
              <a:rPr lang="en-US" sz="5100" dirty="0" smtClean="0">
                <a:sym typeface="Webdings" pitchFamily="18" charset="2"/>
                <a:hlinkClick r:id="rId2" action="ppaction://hlinkfile"/>
              </a:rPr>
              <a:t></a:t>
            </a:r>
            <a:endParaRPr lang="en-US" sz="5100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70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302000"/>
            <a:ext cx="8720138" cy="1677988"/>
          </a:xfrm>
        </p:spPr>
        <p:txBody>
          <a:bodyPr/>
          <a:lstStyle/>
          <a:p>
            <a:r>
              <a:rPr lang="en-US" sz="5300" smtClean="0"/>
              <a:t>6 Major Shifts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16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584200" y="2424111"/>
            <a:ext cx="8636000" cy="1633537"/>
          </a:xfrm>
        </p:spPr>
        <p:txBody>
          <a:bodyPr/>
          <a:lstStyle/>
          <a:p>
            <a:pPr>
              <a:defRPr/>
            </a:pP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CCSS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/>
          <a:p>
            <a:r>
              <a:rPr lang="en-US" dirty="0" smtClean="0">
                <a:hlinkClick r:id="rId2" action="ppaction://hlinkpres?slideindex=1&amp;slidetitle="/>
              </a:rPr>
              <a:t>Common Core State Standards</a:t>
            </a:r>
            <a:endParaRPr lang="en-US" dirty="0" smtClean="0"/>
          </a:p>
          <a:p>
            <a:r>
              <a:rPr lang="en-US" dirty="0" smtClean="0"/>
              <a:t>Adopted by NYS Board of Regents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>
          <a:xfrm>
            <a:off x="762000" y="3656012"/>
            <a:ext cx="8720138" cy="1677988"/>
          </a:xfrm>
        </p:spPr>
        <p:txBody>
          <a:bodyPr/>
          <a:lstStyle/>
          <a:p>
            <a:r>
              <a:rPr lang="en-US" sz="4400" dirty="0" smtClean="0"/>
              <a:t>In grades K – 5</a:t>
            </a:r>
          </a:p>
          <a:p>
            <a:r>
              <a:rPr lang="en-US" sz="4400" dirty="0" smtClean="0"/>
              <a:t>50% of text should be informational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4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Placeholder 2"/>
          <p:cNvSpPr>
            <a:spLocks noGrp="1"/>
          </p:cNvSpPr>
          <p:nvPr>
            <p:ph type="body" idx="1"/>
          </p:nvPr>
        </p:nvSpPr>
        <p:spPr>
          <a:xfrm>
            <a:off x="762000" y="4343400"/>
            <a:ext cx="8720138" cy="1677988"/>
          </a:xfrm>
        </p:spPr>
        <p:txBody>
          <a:bodyPr/>
          <a:lstStyle/>
          <a:p>
            <a:r>
              <a:rPr lang="en-US" sz="4400" dirty="0" smtClean="0"/>
              <a:t>In grades 6 - 12</a:t>
            </a:r>
          </a:p>
          <a:p>
            <a:r>
              <a:rPr lang="en-US" sz="4400" dirty="0" smtClean="0"/>
              <a:t>50% of reading should be informational texts.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8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Placeholder 2"/>
          <p:cNvSpPr>
            <a:spLocks noGrp="1"/>
          </p:cNvSpPr>
          <p:nvPr>
            <p:ph type="body" idx="1"/>
          </p:nvPr>
        </p:nvSpPr>
        <p:spPr>
          <a:xfrm>
            <a:off x="762000" y="3302000"/>
            <a:ext cx="8720138" cy="1677988"/>
          </a:xfrm>
        </p:spPr>
        <p:txBody>
          <a:bodyPr/>
          <a:lstStyle/>
          <a:p>
            <a:r>
              <a:rPr lang="en-US" sz="4400" smtClean="0"/>
              <a:t>Text Complexity Matters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8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Placeholder 2"/>
          <p:cNvSpPr>
            <a:spLocks noGrp="1"/>
          </p:cNvSpPr>
          <p:nvPr>
            <p:ph type="body" idx="1"/>
          </p:nvPr>
        </p:nvSpPr>
        <p:spPr>
          <a:xfrm>
            <a:off x="762000" y="3960812"/>
            <a:ext cx="8720138" cy="1677988"/>
          </a:xfrm>
        </p:spPr>
        <p:txBody>
          <a:bodyPr/>
          <a:lstStyle/>
          <a:p>
            <a:r>
              <a:rPr lang="en-US" sz="4400" dirty="0" smtClean="0"/>
              <a:t>Focus on questions that require that students pay attention to the text.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8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265612"/>
            <a:ext cx="8720138" cy="1677988"/>
          </a:xfrm>
        </p:spPr>
        <p:txBody>
          <a:bodyPr/>
          <a:lstStyle/>
          <a:p>
            <a:r>
              <a:rPr lang="en-US" sz="4400" dirty="0" smtClean="0"/>
              <a:t>Student writing must demonstrate that they use evidence from the text to make a valid argument.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8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>
          <a:xfrm>
            <a:off x="762000" y="3317875"/>
            <a:ext cx="8720138" cy="1677988"/>
          </a:xfrm>
        </p:spPr>
        <p:txBody>
          <a:bodyPr/>
          <a:lstStyle/>
          <a:p>
            <a:r>
              <a:rPr lang="en-US" sz="4400" dirty="0" smtClean="0"/>
              <a:t>Academic Vocabulary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8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>
          <a:xfrm>
            <a:off x="736600" y="5334000"/>
            <a:ext cx="8720138" cy="1066800"/>
          </a:xfrm>
        </p:spPr>
        <p:txBody>
          <a:bodyPr/>
          <a:lstStyle/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r>
              <a:rPr lang="en-US" sz="4400" dirty="0" smtClean="0"/>
              <a:t>Academic Vocabulary</a:t>
            </a:r>
          </a:p>
          <a:p>
            <a:pPr algn="ctr"/>
            <a:r>
              <a:rPr lang="en-US" sz="4400" dirty="0" smtClean="0">
                <a:sym typeface="Wingdings"/>
                <a:hlinkClick r:id="rId2" action="ppaction://hlinkfile"/>
              </a:rPr>
              <a:t></a:t>
            </a:r>
            <a:endParaRPr lang="en-US" sz="4400" dirty="0" smtClean="0"/>
          </a:p>
          <a:p>
            <a:r>
              <a:rPr lang="en-US" sz="4400" dirty="0" smtClean="0"/>
              <a:t> </a:t>
            </a:r>
            <a:endParaRPr lang="en-US" sz="4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8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320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Mathematics</a:t>
            </a:r>
          </a:p>
        </p:txBody>
      </p:sp>
      <p:sp>
        <p:nvSpPr>
          <p:cNvPr id="27652" name="TextBox 8"/>
          <p:cNvSpPr txBox="1">
            <a:spLocks noChangeArrowheads="1"/>
          </p:cNvSpPr>
          <p:nvPr/>
        </p:nvSpPr>
        <p:spPr bwMode="auto">
          <a:xfrm>
            <a:off x="4402138" y="4572000"/>
            <a:ext cx="7762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595" tIns="50795" rIns="101595" bIns="50795">
            <a:spAutoFit/>
          </a:bodyPr>
          <a:lstStyle/>
          <a:p>
            <a:r>
              <a:rPr lang="en-US" sz="4400">
                <a:sym typeface="Webdings" pitchFamily="18" charset="2"/>
                <a:hlinkClick r:id="rId2" action="ppaction://hlinkfile"/>
              </a:rPr>
              <a:t></a:t>
            </a:r>
            <a:endParaRPr lang="en-US" sz="440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7000" y="1397000"/>
            <a:ext cx="7874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ELA/Literacy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>
          <a:xfrm>
            <a:off x="762000" y="4038600"/>
            <a:ext cx="8720138" cy="1677988"/>
          </a:xfrm>
        </p:spPr>
        <p:txBody>
          <a:bodyPr/>
          <a:lstStyle/>
          <a:p>
            <a:r>
              <a:rPr lang="en-US" sz="4400" dirty="0" smtClean="0"/>
              <a:t>In K – 5, </a:t>
            </a:r>
          </a:p>
          <a:p>
            <a:r>
              <a:rPr lang="en-US" sz="4400" dirty="0" smtClean="0"/>
              <a:t>	focus on fewer things done well.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46600" y="1397000"/>
            <a:ext cx="53594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Mathematics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Placeholder 2"/>
          <p:cNvSpPr>
            <a:spLocks noGrp="1"/>
          </p:cNvSpPr>
          <p:nvPr>
            <p:ph type="body" idx="1"/>
          </p:nvPr>
        </p:nvSpPr>
        <p:spPr>
          <a:xfrm>
            <a:off x="762000" y="4189412"/>
            <a:ext cx="8720138" cy="1677988"/>
          </a:xfrm>
        </p:spPr>
        <p:txBody>
          <a:bodyPr/>
          <a:lstStyle/>
          <a:p>
            <a:r>
              <a:rPr lang="en-US" sz="4400" dirty="0" smtClean="0"/>
              <a:t>In K – 2,</a:t>
            </a:r>
          </a:p>
          <a:p>
            <a:r>
              <a:rPr lang="en-US" sz="4400" dirty="0" smtClean="0"/>
              <a:t>	</a:t>
            </a:r>
            <a:r>
              <a:rPr lang="en-US" sz="4000" dirty="0" smtClean="0"/>
              <a:t>Addition</a:t>
            </a:r>
          </a:p>
          <a:p>
            <a:r>
              <a:rPr lang="en-US" sz="4000" dirty="0" smtClean="0"/>
              <a:t>	Subtraction</a:t>
            </a:r>
          </a:p>
          <a:p>
            <a:r>
              <a:rPr lang="en-US" sz="4000" dirty="0" smtClean="0"/>
              <a:t>	The quantities they measure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46600" y="1397000"/>
            <a:ext cx="53594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Mathematics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23863"/>
            <a:ext cx="8636000" cy="1633537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Comic Sans MS" pitchFamily="66" charset="0"/>
              </a:rPr>
              <a:t>Death by a Thousand Bullets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6138" y="2286000"/>
            <a:ext cx="8636000" cy="1947863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  <a:latin typeface="Comic Sans MS" pitchFamily="66" charset="0"/>
              </a:rPr>
              <a:t>Or </a:t>
            </a:r>
          </a:p>
          <a:p>
            <a:pPr eaLnBrk="1" hangingPunct="1"/>
            <a:endParaRPr lang="en-US" sz="400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/>
            <a:r>
              <a:rPr lang="en-US" sz="2700" smtClean="0">
                <a:solidFill>
                  <a:schemeClr val="bg1"/>
                </a:solidFill>
                <a:latin typeface="Comic Sans MS" pitchFamily="66" charset="0"/>
              </a:rPr>
              <a:t>Killing Me Softly with PowerPoint</a:t>
            </a: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6350000" y="5949950"/>
            <a:ext cx="364013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595" tIns="50795" rIns="101595" bIns="50795">
            <a:spAutoFit/>
          </a:bodyPr>
          <a:lstStyle/>
          <a:p>
            <a:pPr algn="r" defTabSz="101592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srgbClr val="FFFF99"/>
                </a:solidFill>
                <a:latin typeface="Arial"/>
                <a:ea typeface="+mn-ea"/>
              </a:rPr>
              <a:t>Frank Sobierajski</a:t>
            </a:r>
          </a:p>
          <a:p>
            <a:pPr algn="r" defTabSz="101592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srgbClr val="FFFF99"/>
                </a:solidFill>
                <a:latin typeface="Arial"/>
                <a:ea typeface="+mn-ea"/>
              </a:rPr>
              <a:t>Calgary Teacher’s Convention</a:t>
            </a:r>
          </a:p>
          <a:p>
            <a:pPr algn="r" defTabSz="101592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srgbClr val="FFFF99"/>
                </a:solidFill>
                <a:latin typeface="Arial"/>
                <a:ea typeface="+mn-ea"/>
              </a:rPr>
              <a:t>Calgary, Alberta, Canada</a:t>
            </a:r>
          </a:p>
          <a:p>
            <a:pPr algn="r" defTabSz="101592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srgbClr val="FFFF99"/>
                </a:solidFill>
                <a:latin typeface="Arial"/>
                <a:ea typeface="+mn-ea"/>
              </a:rPr>
              <a:t>February 12,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570412"/>
            <a:ext cx="8720138" cy="1677988"/>
          </a:xfrm>
        </p:spPr>
        <p:txBody>
          <a:bodyPr/>
          <a:lstStyle/>
          <a:p>
            <a:r>
              <a:rPr lang="en-US" sz="4400" dirty="0" smtClean="0"/>
              <a:t>In 3 – 5,</a:t>
            </a:r>
          </a:p>
          <a:p>
            <a:r>
              <a:rPr lang="en-US" sz="4400" dirty="0" smtClean="0"/>
              <a:t>	</a:t>
            </a:r>
            <a:r>
              <a:rPr lang="en-US" sz="4000" dirty="0" smtClean="0"/>
              <a:t>Multiplication</a:t>
            </a:r>
          </a:p>
          <a:p>
            <a:r>
              <a:rPr lang="en-US" sz="4000" dirty="0" smtClean="0"/>
              <a:t>	Division</a:t>
            </a:r>
          </a:p>
          <a:p>
            <a:r>
              <a:rPr lang="en-US" sz="4000" dirty="0" smtClean="0"/>
              <a:t>	Fractions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46600" y="1397000"/>
            <a:ext cx="53594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Mathematics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>
          <a:xfrm>
            <a:off x="212725" y="4876800"/>
            <a:ext cx="9820275" cy="1676400"/>
          </a:xfrm>
        </p:spPr>
        <p:txBody>
          <a:bodyPr/>
          <a:lstStyle/>
          <a:p>
            <a:r>
              <a:rPr lang="en-US" sz="3200" dirty="0" smtClean="0"/>
              <a:t>1. Make sense of problems and persevere in solving them.</a:t>
            </a:r>
          </a:p>
          <a:p>
            <a:r>
              <a:rPr lang="en-US" sz="3200" dirty="0" smtClean="0"/>
              <a:t>2. Reason abstractly and quantitatively.</a:t>
            </a:r>
          </a:p>
          <a:p>
            <a:r>
              <a:rPr lang="en-US" sz="3200" dirty="0" smtClean="0"/>
              <a:t>3. Construct viable arguments and critique the reasoning of others.</a:t>
            </a:r>
          </a:p>
          <a:p>
            <a:r>
              <a:rPr lang="en-US" sz="3200" dirty="0" smtClean="0"/>
              <a:t>4. Model with mathematics.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41400" y="1397000"/>
            <a:ext cx="8255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Mathematics Practices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>
          <a:xfrm>
            <a:off x="169863" y="4953000"/>
            <a:ext cx="9820275" cy="1676400"/>
          </a:xfrm>
        </p:spPr>
        <p:txBody>
          <a:bodyPr/>
          <a:lstStyle/>
          <a:p>
            <a:r>
              <a:rPr lang="en-US" sz="3600" dirty="0" smtClean="0"/>
              <a:t>5. Use appropriate tools strategically.</a:t>
            </a:r>
          </a:p>
          <a:p>
            <a:r>
              <a:rPr lang="en-US" sz="3600" dirty="0" smtClean="0"/>
              <a:t>6. Attend to precision.</a:t>
            </a:r>
          </a:p>
          <a:p>
            <a:r>
              <a:rPr lang="en-US" sz="3600" dirty="0" smtClean="0"/>
              <a:t>7. Look for and make use of structure.</a:t>
            </a:r>
          </a:p>
          <a:p>
            <a:r>
              <a:rPr lang="en-US" sz="3600" dirty="0" smtClean="0"/>
              <a:t>8. Look for and express regularity in repeated reasoning.	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1400" y="1397000"/>
            <a:ext cx="8255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Mathematics Practices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Placeholder 2"/>
          <p:cNvSpPr>
            <a:spLocks noGrp="1"/>
          </p:cNvSpPr>
          <p:nvPr>
            <p:ph type="body" idx="1"/>
          </p:nvPr>
        </p:nvSpPr>
        <p:spPr>
          <a:xfrm>
            <a:off x="592138" y="4953000"/>
            <a:ext cx="8721725" cy="1676400"/>
          </a:xfrm>
        </p:spPr>
        <p:txBody>
          <a:bodyPr/>
          <a:lstStyle/>
          <a:p>
            <a:r>
              <a:rPr lang="en-US" sz="4400" dirty="0" smtClean="0"/>
              <a:t>In 6 – 12, </a:t>
            </a:r>
          </a:p>
          <a:p>
            <a:pPr>
              <a:spcBef>
                <a:spcPts val="0"/>
              </a:spcBef>
            </a:pPr>
            <a:r>
              <a:rPr lang="en-US" sz="3600" dirty="0" smtClean="0"/>
              <a:t>Number and Quantity</a:t>
            </a:r>
          </a:p>
          <a:p>
            <a:pPr>
              <a:spcBef>
                <a:spcPts val="0"/>
              </a:spcBef>
            </a:pPr>
            <a:r>
              <a:rPr lang="en-US" sz="3600" dirty="0" smtClean="0"/>
              <a:t>Algebra</a:t>
            </a:r>
          </a:p>
          <a:p>
            <a:pPr>
              <a:spcBef>
                <a:spcPts val="0"/>
              </a:spcBef>
            </a:pPr>
            <a:r>
              <a:rPr lang="en-US" sz="3600" dirty="0" smtClean="0"/>
              <a:t>Functions</a:t>
            </a:r>
          </a:p>
          <a:p>
            <a:pPr>
              <a:spcBef>
                <a:spcPts val="0"/>
              </a:spcBef>
            </a:pPr>
            <a:r>
              <a:rPr lang="en-US" sz="3600" dirty="0" smtClean="0"/>
              <a:t>Modeling</a:t>
            </a:r>
          </a:p>
          <a:p>
            <a:pPr>
              <a:spcBef>
                <a:spcPts val="0"/>
              </a:spcBef>
            </a:pPr>
            <a:r>
              <a:rPr lang="en-US" sz="3600" dirty="0" smtClean="0"/>
              <a:t>Geometry</a:t>
            </a:r>
          </a:p>
          <a:p>
            <a:pPr>
              <a:spcBef>
                <a:spcPts val="0"/>
              </a:spcBef>
            </a:pPr>
            <a:r>
              <a:rPr lang="en-US" sz="3600" dirty="0" smtClean="0"/>
              <a:t>Statistics and Probability	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51000" y="1397000"/>
            <a:ext cx="8255000" cy="2032000"/>
          </a:xfrm>
          <a:prstGeom prst="rect">
            <a:avLst/>
          </a:prstGeom>
        </p:spPr>
        <p:txBody>
          <a:bodyPr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Mathematics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1" descr="external lin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31800" y="1295400"/>
            <a:ext cx="1981200" cy="5486400"/>
          </a:xfrm>
          <a:prstGeom prst="rect">
            <a:avLst/>
          </a:prstGeom>
        </p:spPr>
        <p:txBody>
          <a:bodyPr vert="vert270"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Timeline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22600" y="2209800"/>
            <a:ext cx="184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717800" y="1447800"/>
            <a:ext cx="7239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sz="3600" dirty="0" smtClean="0"/>
              <a:t>2010 - 2011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Student </a:t>
            </a:r>
            <a:r>
              <a:rPr lang="en-US" sz="3600" dirty="0" smtClean="0"/>
              <a:t>achievement expectations are based on the 2005 ELA and Mathematics Learning Standards and Core Curricula.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Districts </a:t>
            </a:r>
            <a:r>
              <a:rPr lang="en-US" sz="3600" dirty="0" smtClean="0"/>
              <a:t>begin developing curricula aligned to CCSS (Jan. 2011) with a goal of implementing the new state curricula in Sept. 2012.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1" descr="external lin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84200" y="1295400"/>
            <a:ext cx="1828800" cy="5486400"/>
          </a:xfrm>
          <a:prstGeom prst="rect">
            <a:avLst/>
          </a:prstGeom>
        </p:spPr>
        <p:txBody>
          <a:bodyPr vert="vert270"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Timeline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489200" y="1524000"/>
            <a:ext cx="7315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20" rIns="91435" bIns="45720" numCol="1" anchor="b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2011 – 2012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Student achievement expectations are based on the 2005 ELA and Mathematics Learning Standards.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Districts continue to develop curricula and begin implementing instruction aligned to CCSS.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The 3-8 Testing program and Regents examinations in ELA and Mathematics are aligned to the 2005 ELA and Mathematics Learning Standards.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0" name="Picture 1" descr="external lin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31800" y="1295400"/>
            <a:ext cx="1981200" cy="5486400"/>
          </a:xfrm>
          <a:prstGeom prst="rect">
            <a:avLst/>
          </a:prstGeom>
        </p:spPr>
        <p:txBody>
          <a:bodyPr vert="vert270"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Timeline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794000" y="1295400"/>
            <a:ext cx="6705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20" rIns="91435" bIns="45720" numCol="1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2012 - 2013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Student achievement expectations are based </a:t>
            </a:r>
            <a:r>
              <a:rPr kumimoji="0" lang="en-US" sz="3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on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CCSS and state standards as added.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CCSS Interim Assessments are administered.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  <a:hlinkClick r:id="rId3"/>
              </a:rPr>
              <a:t> Partnership for Assessment of Readiness for College and Careers 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(PARCC) field testing will occur.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1" descr="external lin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31800" y="1295400"/>
            <a:ext cx="1981200" cy="5486400"/>
          </a:xfrm>
          <a:prstGeom prst="rect">
            <a:avLst/>
          </a:prstGeom>
        </p:spPr>
        <p:txBody>
          <a:bodyPr vert="vert270"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Timeline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946400" y="1828800"/>
            <a:ext cx="57404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20" rIns="91435" bIns="45720" numCol="1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2013 - 2014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Student achievement expectations are based on CCSS and state standards as added.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1" descr="external lin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31800" y="1295400"/>
            <a:ext cx="1981200" cy="5486400"/>
          </a:xfrm>
          <a:prstGeom prst="rect">
            <a:avLst/>
          </a:prstGeom>
        </p:spPr>
        <p:txBody>
          <a:bodyPr vert="vert270" lIns="101595" tIns="50795" rIns="1015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Common Core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State Standards</a:t>
            </a:r>
            <a:br>
              <a:rPr lang="en-US" sz="53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53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Timeline</a:t>
            </a:r>
            <a:endParaRPr lang="en-US" sz="53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870200" y="1600200"/>
            <a:ext cx="6705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20" rIns="91435" bIns="45720" numCol="1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2014 - 2015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CCSS PARCC assessments are operational.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8688" y="1824038"/>
            <a:ext cx="57626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2666930" y="3505200"/>
            <a:ext cx="2641670" cy="1004108"/>
            <a:chOff x="1042383" y="1431204"/>
            <a:chExt cx="2641670" cy="1004108"/>
          </a:xfrm>
        </p:grpSpPr>
        <p:sp>
          <p:nvSpPr>
            <p:cNvPr id="5" name="Rectangle 4"/>
            <p:cNvSpPr/>
            <p:nvPr/>
          </p:nvSpPr>
          <p:spPr>
            <a:xfrm rot="20610447">
              <a:off x="1359486" y="1520307"/>
              <a:ext cx="2026188" cy="9150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 rot="20584867">
              <a:off x="1042383" y="1431204"/>
              <a:ext cx="2641670" cy="923330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cap="none" spc="300" dirty="0" smtClean="0">
                  <a:ln w="11430" cmpd="sng">
                    <a:solidFill>
                      <a:schemeClr val="tx1"/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CCSS</a:t>
              </a:r>
              <a:endParaRPr lang="en-US" sz="5400" b="1" cap="none" spc="300" dirty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23863"/>
            <a:ext cx="8636000" cy="1633537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Comic Sans MS" pitchFamily="66" charset="0"/>
              </a:rPr>
              <a:t>Death by a Thousand Bullets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6138" y="2286000"/>
            <a:ext cx="8636000" cy="1947863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  <a:latin typeface="Comic Sans MS" pitchFamily="66" charset="0"/>
              </a:rPr>
              <a:t>Or </a:t>
            </a:r>
          </a:p>
          <a:p>
            <a:pPr eaLnBrk="1" hangingPunct="1"/>
            <a:endParaRPr lang="en-US" sz="400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/>
            <a:r>
              <a:rPr lang="en-US" sz="2700" smtClean="0">
                <a:solidFill>
                  <a:schemeClr val="bg1"/>
                </a:solidFill>
                <a:latin typeface="Comic Sans MS" pitchFamily="66" charset="0"/>
              </a:rPr>
              <a:t>Killing Me Softly with PowerPoint</a:t>
            </a: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6350000" y="5949950"/>
            <a:ext cx="364013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595" tIns="50795" rIns="101595" bIns="50795">
            <a:spAutoFit/>
          </a:bodyPr>
          <a:lstStyle/>
          <a:p>
            <a:pPr algn="r" defTabSz="101592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srgbClr val="FFFF99"/>
                </a:solidFill>
                <a:latin typeface="Arial"/>
                <a:ea typeface="+mn-ea"/>
              </a:rPr>
              <a:t>Frank Sobierajski</a:t>
            </a:r>
          </a:p>
          <a:p>
            <a:pPr algn="r" defTabSz="101592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srgbClr val="FFFF99"/>
                </a:solidFill>
                <a:latin typeface="Arial"/>
                <a:ea typeface="+mn-ea"/>
              </a:rPr>
              <a:t>Calgary Teacher’s Convention</a:t>
            </a:r>
          </a:p>
          <a:p>
            <a:pPr algn="r" defTabSz="101592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srgbClr val="FFFF99"/>
                </a:solidFill>
                <a:latin typeface="Arial"/>
                <a:ea typeface="+mn-ea"/>
              </a:rPr>
              <a:t>Calgary, Alberta, Canada</a:t>
            </a:r>
          </a:p>
          <a:p>
            <a:pPr algn="r" defTabSz="101592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srgbClr val="FFFF99"/>
                </a:solidFill>
                <a:latin typeface="Arial"/>
                <a:ea typeface="+mn-ea"/>
              </a:rPr>
              <a:t>February 12, 2010</a:t>
            </a:r>
          </a:p>
        </p:txBody>
      </p:sp>
      <p:sp>
        <p:nvSpPr>
          <p:cNvPr id="5" name="Rectangle 4"/>
          <p:cNvSpPr/>
          <p:nvPr/>
        </p:nvSpPr>
        <p:spPr>
          <a:xfrm>
            <a:off x="3098800" y="5105400"/>
            <a:ext cx="3985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 action="ppaction://hlinkpres?slideindex=1&amp;slidetitle="/>
              </a:rPr>
              <a:t>Common Core State Standards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447800"/>
            <a:ext cx="7874000" cy="2032000"/>
          </a:xfrm>
        </p:spPr>
        <p:txBody>
          <a:bodyPr/>
          <a:lstStyle/>
          <a:p>
            <a:pPr>
              <a:defRPr/>
            </a:pPr>
            <a:r>
              <a:rPr lang="en-US" sz="4800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Brief History…</a:t>
            </a:r>
            <a:endParaRPr lang="en-US" sz="4800" cap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22600" y="2819400"/>
            <a:ext cx="3133725" cy="1862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500" b="1" cap="all" dirty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1983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84861">
            <a:off x="2689225" y="1174750"/>
            <a:ext cx="4073525" cy="529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 rot="20070721">
            <a:off x="174737" y="3039082"/>
            <a:ext cx="9499385" cy="1025912"/>
          </a:xfrm>
          <a:prstGeom prst="rect">
            <a:avLst/>
          </a:prstGeom>
          <a:noFill/>
        </p:spPr>
        <p:txBody>
          <a:bodyPr wrap="none" lIns="101595" tIns="50795" rIns="101595" bIns="50795">
            <a:spAutoFit/>
          </a:bodyPr>
          <a:lstStyle/>
          <a:p>
            <a:pPr algn="ctr">
              <a:defRPr/>
            </a:pPr>
            <a:r>
              <a:rPr lang="en-US" sz="60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rising tide of mediocrity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863" y="3132138"/>
            <a:ext cx="9144000" cy="1270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National Council of </a:t>
            </a:r>
            <a:br>
              <a:rPr lang="en-US" dirty="0" smtClean="0"/>
            </a:br>
            <a:r>
              <a:rPr lang="en-US" dirty="0" smtClean="0"/>
              <a:t>Teachers of Mathematics</a:t>
            </a:r>
            <a:br>
              <a:rPr lang="en-US" dirty="0" smtClean="0"/>
            </a:br>
            <a:r>
              <a:rPr lang="en-US" sz="3400" dirty="0" smtClean="0"/>
              <a:t>published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Curriculum and Evaluation Standards for School Mathematics </a:t>
            </a:r>
            <a:endParaRPr lang="en-US" i="1" dirty="0"/>
          </a:p>
        </p:txBody>
      </p:sp>
      <p:sp>
        <p:nvSpPr>
          <p:cNvPr id="3" name="Rectangle 2"/>
          <p:cNvSpPr/>
          <p:nvPr/>
        </p:nvSpPr>
        <p:spPr>
          <a:xfrm>
            <a:off x="4013200" y="1066800"/>
            <a:ext cx="1724025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0" b="1" cap="all" dirty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1989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23863" y="2878138"/>
            <a:ext cx="9144000" cy="1270000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New York State Regents</a:t>
            </a:r>
            <a:br>
              <a:rPr lang="en-US" smtClean="0"/>
            </a:br>
            <a:r>
              <a:rPr lang="en-US" smtClean="0"/>
              <a:t>approved 28 learning standards in seven content areas. </a:t>
            </a:r>
          </a:p>
        </p:txBody>
      </p:sp>
      <p:sp>
        <p:nvSpPr>
          <p:cNvPr id="3" name="Rectangle 2"/>
          <p:cNvSpPr/>
          <p:nvPr/>
        </p:nvSpPr>
        <p:spPr>
          <a:xfrm>
            <a:off x="4089400" y="1066800"/>
            <a:ext cx="1724025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0" b="1" cap="all" dirty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1996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" y="1219200"/>
            <a:ext cx="1962553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/>
          <a:srcRect l="22667" t="14667" r="22667" b="16000"/>
          <a:stretch>
            <a:fillRect/>
          </a:stretch>
        </p:blipFill>
        <p:spPr bwMode="auto">
          <a:xfrm rot="-710619">
            <a:off x="3378200" y="2171700"/>
            <a:ext cx="3471863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79400" y="1058333"/>
            <a:ext cx="9443589" cy="846667"/>
          </a:xfrm>
          <a:prstGeom prst="rect">
            <a:avLst/>
          </a:prstGeom>
        </p:spPr>
        <p:txBody>
          <a:bodyPr lIns="50795" tIns="0" rIns="50795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en-US" sz="15300" b="1" cap="all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15300" b="1" cap="all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6000" b="1" cap="all" dirty="0">
                <a:ln w="6350">
                  <a:noFill/>
                </a:ln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2000</a:t>
            </a:r>
            <a:endParaRPr lang="en-US" sz="15300" b="1" cap="all" dirty="0">
              <a:ln w="6350">
                <a:noFill/>
              </a:ln>
              <a:solidFill>
                <a:srgbClr val="FF000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535</Words>
  <Application>Microsoft Office PowerPoint</Application>
  <PresentationFormat>Custom</PresentationFormat>
  <Paragraphs>132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Default Design</vt:lpstr>
      <vt:lpstr>1_Default Design</vt:lpstr>
      <vt:lpstr>CCSS</vt:lpstr>
      <vt:lpstr>CCSS</vt:lpstr>
      <vt:lpstr>Death by a Thousand Bullets</vt:lpstr>
      <vt:lpstr>Death by a Thousand Bullets</vt:lpstr>
      <vt:lpstr>A Brief History…</vt:lpstr>
      <vt:lpstr>Slide 6</vt:lpstr>
      <vt:lpstr>  National Council of  Teachers of Mathematics published Curriculum and Evaluation Standards for School Mathematics </vt:lpstr>
      <vt:lpstr>  New York State Regents approved 28 learning standards in seven content areas. </vt:lpstr>
      <vt:lpstr>Slide 9</vt:lpstr>
      <vt:lpstr>NCLB.    </vt:lpstr>
      <vt:lpstr>New York State Regents Revised the Standards…</vt:lpstr>
      <vt:lpstr>National Governor’s Association Proposes National Standards in ELA and Mathematics</vt:lpstr>
      <vt:lpstr>Slide 13</vt:lpstr>
      <vt:lpstr>New York State Regents Revise and Adopt CCSS</vt:lpstr>
      <vt:lpstr>Slide 15</vt:lpstr>
      <vt:lpstr>What are standards?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Frank</cp:lastModifiedBy>
  <cp:revision>49</cp:revision>
  <dcterms:created xsi:type="dcterms:W3CDTF">2010-12-07T17:15:30Z</dcterms:created>
  <dcterms:modified xsi:type="dcterms:W3CDTF">2011-06-02T22:00:54Z</dcterms:modified>
</cp:coreProperties>
</file>