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5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0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1886C-3F1B-4A16-ADFC-03E0C583CFDA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C0232-E337-49DD-A3BF-46E830CBB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1886C-3F1B-4A16-ADFC-03E0C583CFDA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C0232-E337-49DD-A3BF-46E830CBB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1886C-3F1B-4A16-ADFC-03E0C583CFDA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C0232-E337-49DD-A3BF-46E830CBB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1886C-3F1B-4A16-ADFC-03E0C583CFDA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C0232-E337-49DD-A3BF-46E830CBB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1886C-3F1B-4A16-ADFC-03E0C583CFDA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C0232-E337-49DD-A3BF-46E830CBB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1886C-3F1B-4A16-ADFC-03E0C583CFDA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C0232-E337-49DD-A3BF-46E830CBB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1886C-3F1B-4A16-ADFC-03E0C583CFDA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C0232-E337-49DD-A3BF-46E830CBB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1886C-3F1B-4A16-ADFC-03E0C583CFDA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C0232-E337-49DD-A3BF-46E830CBB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1886C-3F1B-4A16-ADFC-03E0C583CFDA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C0232-E337-49DD-A3BF-46E830CBB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1886C-3F1B-4A16-ADFC-03E0C583CFDA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C0232-E337-49DD-A3BF-46E830CBB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1886C-3F1B-4A16-ADFC-03E0C583CFDA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C0232-E337-49DD-A3BF-46E830CBB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1886C-3F1B-4A16-ADFC-03E0C583CFDA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6C0232-E337-49DD-A3BF-46E830CBB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Common Core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Key Word Insertion Activity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Try It!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Choose a standard in a grade-level.</a:t>
            </a:r>
          </a:p>
          <a:p>
            <a:pPr>
              <a:buNone/>
            </a:pPr>
            <a:r>
              <a:rPr lang="en-US" dirty="0" smtClean="0"/>
              <a:t>2. Write a task that teaches to that standard, using something already in your curriculum.</a:t>
            </a:r>
          </a:p>
          <a:p>
            <a:pPr>
              <a:buNone/>
            </a:pPr>
            <a:r>
              <a:rPr lang="en-US" dirty="0" smtClean="0"/>
              <a:t>3. Highlight or underline the </a:t>
            </a:r>
            <a:r>
              <a:rPr lang="en-US" u="sng" dirty="0" smtClean="0">
                <a:solidFill>
                  <a:srgbClr val="FF0000"/>
                </a:solidFill>
              </a:rPr>
              <a:t>key words </a:t>
            </a:r>
            <a:r>
              <a:rPr lang="en-US" dirty="0" smtClean="0"/>
              <a:t>in the standard.</a:t>
            </a:r>
          </a:p>
          <a:p>
            <a:pPr>
              <a:buNone/>
            </a:pPr>
            <a:r>
              <a:rPr lang="en-US" dirty="0" smtClean="0"/>
              <a:t>4. Re-write the task adding in the highlighted key words from the standard to the task.</a:t>
            </a:r>
          </a:p>
          <a:p>
            <a:pPr>
              <a:buNone/>
            </a:pPr>
            <a:r>
              <a:rPr lang="en-US" dirty="0" smtClean="0"/>
              <a:t>5. Discuss how the task changed.</a:t>
            </a:r>
            <a:endParaRPr lang="en-US" dirty="0"/>
          </a:p>
        </p:txBody>
      </p:sp>
      <p:pic>
        <p:nvPicPr>
          <p:cNvPr id="1026" name="Picture 2" descr="C:\Documents and Settings\Teaching Matters Inc\Local Settings\Temporary Internet Files\Content.IE5\Y4TIZTX0\MC90005737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381000"/>
            <a:ext cx="1583741" cy="17583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Autofit/>
          </a:bodyPr>
          <a:lstStyle/>
          <a:p>
            <a:r>
              <a:rPr lang="en-US" sz="3200" b="1" dirty="0"/>
              <a:t>Common Core Standards Anchor Standard 1: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Write arguments to support claims in an analysis of substantive topics or texts, using valid reasoning and relevant and sufficient evidence.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362201"/>
            <a:ext cx="8229600" cy="4495800"/>
          </a:xfr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Writing Grades 11 – 12</a:t>
            </a:r>
          </a:p>
          <a:p>
            <a:r>
              <a:rPr lang="en-US" dirty="0" smtClean="0"/>
              <a:t>Write </a:t>
            </a:r>
            <a:r>
              <a:rPr lang="en-US" dirty="0"/>
              <a:t>arguments to </a:t>
            </a:r>
            <a:r>
              <a:rPr lang="en-US" u="sng" dirty="0">
                <a:solidFill>
                  <a:srgbClr val="FF0000"/>
                </a:solidFill>
              </a:rPr>
              <a:t>support</a:t>
            </a:r>
            <a:r>
              <a:rPr lang="en-US" dirty="0"/>
              <a:t> claims in an </a:t>
            </a:r>
            <a:r>
              <a:rPr lang="en-US" u="sng" dirty="0">
                <a:solidFill>
                  <a:srgbClr val="FF0000"/>
                </a:solidFill>
              </a:rPr>
              <a:t>analysis</a:t>
            </a:r>
            <a:r>
              <a:rPr lang="en-US" dirty="0"/>
              <a:t> of </a:t>
            </a:r>
            <a:r>
              <a:rPr lang="en-US" u="sng" dirty="0">
                <a:solidFill>
                  <a:srgbClr val="FF0000"/>
                </a:solidFill>
              </a:rPr>
              <a:t>substantive</a:t>
            </a:r>
            <a:r>
              <a:rPr lang="en-US" dirty="0"/>
              <a:t> topics or texts, using valid </a:t>
            </a:r>
            <a:r>
              <a:rPr lang="en-US" u="sng" dirty="0">
                <a:solidFill>
                  <a:srgbClr val="FF0000"/>
                </a:solidFill>
              </a:rPr>
              <a:t>reasoning</a:t>
            </a:r>
            <a:r>
              <a:rPr lang="en-US" dirty="0"/>
              <a:t> and relevant and sufficient </a:t>
            </a:r>
            <a:r>
              <a:rPr lang="en-US" u="sng" dirty="0">
                <a:solidFill>
                  <a:srgbClr val="FF0000"/>
                </a:solidFill>
              </a:rPr>
              <a:t>evidence</a:t>
            </a:r>
            <a:r>
              <a:rPr lang="en-US" dirty="0"/>
              <a:t>. </a:t>
            </a:r>
          </a:p>
          <a:p>
            <a:pPr lvl="0"/>
            <a:r>
              <a:rPr lang="en-US" dirty="0"/>
              <a:t>Introduce precise, knowledgeable </a:t>
            </a:r>
            <a:r>
              <a:rPr lang="en-US" u="sng" dirty="0">
                <a:solidFill>
                  <a:srgbClr val="FF0000"/>
                </a:solidFill>
              </a:rPr>
              <a:t>claim(s)</a:t>
            </a:r>
            <a:r>
              <a:rPr lang="en-US" dirty="0"/>
              <a:t>, </a:t>
            </a:r>
            <a:r>
              <a:rPr lang="en-US" u="sng" dirty="0">
                <a:solidFill>
                  <a:srgbClr val="FF0000"/>
                </a:solidFill>
              </a:rPr>
              <a:t>establish</a:t>
            </a:r>
            <a:r>
              <a:rPr lang="en-US" dirty="0"/>
              <a:t> the significance of the </a:t>
            </a:r>
            <a:r>
              <a:rPr lang="en-US" u="sng" dirty="0">
                <a:solidFill>
                  <a:srgbClr val="FF0000"/>
                </a:solidFill>
              </a:rPr>
              <a:t>claim(s</a:t>
            </a:r>
            <a:r>
              <a:rPr lang="en-US" dirty="0"/>
              <a:t>), </a:t>
            </a:r>
            <a:r>
              <a:rPr lang="en-US" u="sng" dirty="0">
                <a:solidFill>
                  <a:srgbClr val="FF0000"/>
                </a:solidFill>
              </a:rPr>
              <a:t>distinguish</a:t>
            </a:r>
            <a:r>
              <a:rPr lang="en-US" dirty="0"/>
              <a:t> the claim(s) from alternate or opposing claims, and create an organization that logically </a:t>
            </a:r>
            <a:r>
              <a:rPr lang="en-US" u="sng" dirty="0">
                <a:solidFill>
                  <a:srgbClr val="FF0000"/>
                </a:solidFill>
              </a:rPr>
              <a:t>sequences </a:t>
            </a:r>
            <a:r>
              <a:rPr lang="en-US" dirty="0"/>
              <a:t>claim(s), </a:t>
            </a:r>
            <a:r>
              <a:rPr lang="en-US" u="sng" dirty="0">
                <a:solidFill>
                  <a:srgbClr val="FF0000"/>
                </a:solidFill>
              </a:rPr>
              <a:t>counterclaims</a:t>
            </a:r>
            <a:r>
              <a:rPr lang="en-US" dirty="0"/>
              <a:t>, </a:t>
            </a:r>
            <a:r>
              <a:rPr lang="en-US" u="sng" dirty="0">
                <a:solidFill>
                  <a:srgbClr val="FF0000"/>
                </a:solidFill>
              </a:rPr>
              <a:t>reasons</a:t>
            </a:r>
            <a:r>
              <a:rPr lang="en-US" dirty="0"/>
              <a:t>, and </a:t>
            </a:r>
            <a:r>
              <a:rPr lang="en-US" u="sng" dirty="0">
                <a:solidFill>
                  <a:srgbClr val="FF0000"/>
                </a:solidFill>
              </a:rPr>
              <a:t>evidence</a:t>
            </a:r>
            <a:r>
              <a:rPr lang="en-US" dirty="0"/>
              <a:t>.</a:t>
            </a:r>
          </a:p>
          <a:p>
            <a:pPr>
              <a:buNone/>
            </a:pPr>
            <a:r>
              <a:rPr lang="en-US" dirty="0" smtClean="0"/>
              <a:t>: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81000" y="2209800"/>
            <a:ext cx="830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</a:t>
            </a:r>
            <a:r>
              <a:rPr lang="en-US" dirty="0"/>
              <a:t>use their research findings to clarify the opinions they will state in their editorials. Based on their revised opinion statements, students develop specific supporting arguments.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Keyword Insertion: Revised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Students use their research findings to clarify the opinions, </a:t>
            </a:r>
            <a:r>
              <a:rPr lang="en-US" u="sng" dirty="0">
                <a:solidFill>
                  <a:srgbClr val="FF0000"/>
                </a:solidFill>
              </a:rPr>
              <a:t>claims</a:t>
            </a:r>
            <a:r>
              <a:rPr lang="en-US" dirty="0"/>
              <a:t> and any </a:t>
            </a:r>
            <a:r>
              <a:rPr lang="en-US" u="sng" dirty="0">
                <a:solidFill>
                  <a:srgbClr val="FF0000"/>
                </a:solidFill>
              </a:rPr>
              <a:t>counterclaims</a:t>
            </a:r>
            <a:r>
              <a:rPr lang="en-US" dirty="0"/>
              <a:t> to state and </a:t>
            </a:r>
            <a:r>
              <a:rPr lang="en-US" u="sng" dirty="0">
                <a:solidFill>
                  <a:srgbClr val="FF0000"/>
                </a:solidFill>
              </a:rPr>
              <a:t>distinguish</a:t>
            </a:r>
            <a:r>
              <a:rPr lang="en-US" dirty="0"/>
              <a:t> in their editorials. Based on revised opinion statements and </a:t>
            </a:r>
            <a:r>
              <a:rPr lang="en-US" u="sng" dirty="0">
                <a:solidFill>
                  <a:srgbClr val="FF0000"/>
                </a:solidFill>
              </a:rPr>
              <a:t>new research</a:t>
            </a:r>
            <a:r>
              <a:rPr lang="en-US" dirty="0"/>
              <a:t>, students </a:t>
            </a:r>
            <a:r>
              <a:rPr lang="en-US" dirty="0" smtClean="0"/>
              <a:t>apply </a:t>
            </a:r>
            <a:r>
              <a:rPr lang="en-US" u="sng" dirty="0" smtClean="0">
                <a:solidFill>
                  <a:srgbClr val="FF0000"/>
                </a:solidFill>
              </a:rPr>
              <a:t>analysis to establish significance of a claim or counterclaim </a:t>
            </a:r>
            <a:r>
              <a:rPr lang="en-US" dirty="0" smtClean="0"/>
              <a:t>while </a:t>
            </a:r>
            <a:r>
              <a:rPr lang="en-US" dirty="0"/>
              <a:t>developing specific supporting </a:t>
            </a:r>
            <a:r>
              <a:rPr lang="en-US" dirty="0" smtClean="0"/>
              <a:t>arguments using </a:t>
            </a:r>
            <a:r>
              <a:rPr lang="en-US" u="sng" dirty="0" smtClean="0">
                <a:solidFill>
                  <a:srgbClr val="FF0000"/>
                </a:solidFill>
              </a:rPr>
              <a:t>evidence</a:t>
            </a:r>
            <a:r>
              <a:rPr lang="en-US" dirty="0" smtClean="0"/>
              <a:t> from </a:t>
            </a:r>
            <a:r>
              <a:rPr lang="en-US" u="sng" dirty="0" smtClean="0">
                <a:solidFill>
                  <a:srgbClr val="FF0000"/>
                </a:solidFill>
              </a:rPr>
              <a:t>primary and secondary sources</a:t>
            </a:r>
            <a:r>
              <a:rPr lang="en-US" dirty="0" smtClean="0"/>
              <a:t>.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changed?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0" cy="1088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Before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After</a:t>
                      </a:r>
                      <a:endParaRPr lang="en-US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/>
                        <a:t>Students use their research findings to clarify the opinions they will state in their editorials. Based on their revised opinion statements, students develop specific supporting arguments.</a:t>
                      </a:r>
                    </a:p>
                    <a:p>
                      <a:pPr>
                        <a:buNone/>
                      </a:pP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Students use their research findings to clarify the opinions, </a:t>
                      </a:r>
                      <a:r>
                        <a:rPr lang="en-US" sz="3600" u="sng" dirty="0" smtClean="0">
                          <a:solidFill>
                            <a:srgbClr val="FF0000"/>
                          </a:solidFill>
                        </a:rPr>
                        <a:t>claims</a:t>
                      </a:r>
                      <a:r>
                        <a:rPr lang="en-US" sz="3600" dirty="0" smtClean="0"/>
                        <a:t> and any </a:t>
                      </a:r>
                      <a:r>
                        <a:rPr lang="en-US" sz="3600" u="sng" dirty="0" smtClean="0">
                          <a:solidFill>
                            <a:srgbClr val="FF0000"/>
                          </a:solidFill>
                        </a:rPr>
                        <a:t>counterclaims</a:t>
                      </a:r>
                      <a:r>
                        <a:rPr lang="en-US" sz="3600" dirty="0" smtClean="0"/>
                        <a:t> to state and </a:t>
                      </a:r>
                      <a:r>
                        <a:rPr lang="en-US" sz="3600" u="sng" dirty="0" smtClean="0">
                          <a:solidFill>
                            <a:srgbClr val="FF0000"/>
                          </a:solidFill>
                        </a:rPr>
                        <a:t>distinguish</a:t>
                      </a:r>
                      <a:r>
                        <a:rPr lang="en-US" sz="3600" dirty="0" smtClean="0"/>
                        <a:t> in their editorials. Based on revised opinion statements and </a:t>
                      </a:r>
                      <a:r>
                        <a:rPr lang="en-US" sz="3600" u="sng" dirty="0" smtClean="0">
                          <a:solidFill>
                            <a:srgbClr val="FF0000"/>
                          </a:solidFill>
                        </a:rPr>
                        <a:t>new research</a:t>
                      </a:r>
                      <a:r>
                        <a:rPr lang="en-US" sz="3600" dirty="0" smtClean="0"/>
                        <a:t>, students apply </a:t>
                      </a:r>
                      <a:r>
                        <a:rPr lang="en-US" sz="3600" u="sng" dirty="0" smtClean="0">
                          <a:solidFill>
                            <a:srgbClr val="FF0000"/>
                          </a:solidFill>
                        </a:rPr>
                        <a:t>analysis to establish significance of a claim or counterclaim </a:t>
                      </a:r>
                      <a:r>
                        <a:rPr lang="en-US" sz="3600" dirty="0" smtClean="0"/>
                        <a:t>while developing specific supporting arguments using </a:t>
                      </a:r>
                      <a:r>
                        <a:rPr lang="en-US" sz="3600" u="sng" dirty="0" smtClean="0">
                          <a:solidFill>
                            <a:srgbClr val="FF0000"/>
                          </a:solidFill>
                        </a:rPr>
                        <a:t>evidence</a:t>
                      </a:r>
                      <a:r>
                        <a:rPr lang="en-US" sz="3600" dirty="0" smtClean="0"/>
                        <a:t> from </a:t>
                      </a:r>
                      <a:r>
                        <a:rPr lang="en-US" sz="3600" u="sng" dirty="0" smtClean="0">
                          <a:solidFill>
                            <a:srgbClr val="FF0000"/>
                          </a:solidFill>
                        </a:rPr>
                        <a:t>primary and secondary sources</a:t>
                      </a:r>
                      <a:r>
                        <a:rPr lang="en-US" sz="3600" dirty="0" smtClean="0"/>
                        <a:t>.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756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Common Core Standards Anchor Standard 1: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Write arguments to support claims in an analysis of substantive topics or texts, using valid reasoning and relevant and sufficient evidence.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657600"/>
          </a:xfrm>
        </p:spPr>
        <p:txBody>
          <a:bodyPr/>
          <a:lstStyle/>
          <a:p>
            <a:pPr lvl="0"/>
            <a:r>
              <a:rPr lang="en-US" u="sng" dirty="0">
                <a:solidFill>
                  <a:srgbClr val="FF0000"/>
                </a:solidFill>
              </a:rPr>
              <a:t>Develop claim(s)</a:t>
            </a:r>
            <a:r>
              <a:rPr lang="en-US" dirty="0"/>
              <a:t> and </a:t>
            </a:r>
            <a:r>
              <a:rPr lang="en-US" u="sng" dirty="0">
                <a:solidFill>
                  <a:srgbClr val="FF0000"/>
                </a:solidFill>
              </a:rPr>
              <a:t>counterclaims </a:t>
            </a:r>
            <a:r>
              <a:rPr lang="en-US" dirty="0"/>
              <a:t>fairly and thoroughly, supplying the most </a:t>
            </a:r>
            <a:r>
              <a:rPr lang="en-US" u="sng" dirty="0">
                <a:solidFill>
                  <a:srgbClr val="FF0000"/>
                </a:solidFill>
              </a:rPr>
              <a:t>relevant evidence</a:t>
            </a:r>
            <a:r>
              <a:rPr lang="en-US" dirty="0"/>
              <a:t> for each while pointing out the </a:t>
            </a:r>
            <a:r>
              <a:rPr lang="en-US" u="sng" dirty="0">
                <a:solidFill>
                  <a:srgbClr val="FF0000"/>
                </a:solidFill>
              </a:rPr>
              <a:t>strengths</a:t>
            </a:r>
            <a:r>
              <a:rPr lang="en-US" dirty="0"/>
              <a:t> and </a:t>
            </a:r>
            <a:r>
              <a:rPr lang="en-US" u="sng" dirty="0">
                <a:solidFill>
                  <a:srgbClr val="FF0000"/>
                </a:solidFill>
              </a:rPr>
              <a:t>limitations</a:t>
            </a:r>
            <a:r>
              <a:rPr lang="en-US" dirty="0"/>
              <a:t> of both in a manner that </a:t>
            </a:r>
            <a:r>
              <a:rPr lang="en-US" u="sng" dirty="0">
                <a:solidFill>
                  <a:srgbClr val="FF0000"/>
                </a:solidFill>
              </a:rPr>
              <a:t>anticipates</a:t>
            </a:r>
            <a:r>
              <a:rPr lang="en-US" dirty="0"/>
              <a:t> the </a:t>
            </a:r>
            <a:r>
              <a:rPr lang="en-US" u="sng" dirty="0">
                <a:solidFill>
                  <a:srgbClr val="FF0000"/>
                </a:solidFill>
              </a:rPr>
              <a:t>audience’s knowledge </a:t>
            </a:r>
            <a:r>
              <a:rPr lang="en-US" dirty="0"/>
              <a:t>level, </a:t>
            </a:r>
            <a:r>
              <a:rPr lang="en-US" u="sng" dirty="0">
                <a:solidFill>
                  <a:srgbClr val="FF0000"/>
                </a:solidFill>
              </a:rPr>
              <a:t>concerns, values</a:t>
            </a:r>
            <a:r>
              <a:rPr lang="en-US" dirty="0"/>
              <a:t>, and possible </a:t>
            </a:r>
            <a:r>
              <a:rPr lang="en-US" u="sng" dirty="0">
                <a:solidFill>
                  <a:srgbClr val="FF0000"/>
                </a:solidFill>
              </a:rPr>
              <a:t>biases</a:t>
            </a:r>
            <a:r>
              <a:rPr lang="en-US" dirty="0"/>
              <a:t>.</a:t>
            </a:r>
          </a:p>
          <a:p>
            <a:pPr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04800" y="2514600"/>
            <a:ext cx="838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Through editorial writing, students identify types and potential sources of evidence that best support the opinions they plan to express in their editorials.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Keyword Insertion: Task Revised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Through editorial writing, students identify and </a:t>
            </a:r>
            <a:r>
              <a:rPr lang="en-US" u="sng" dirty="0">
                <a:solidFill>
                  <a:srgbClr val="FF0000"/>
                </a:solidFill>
              </a:rPr>
              <a:t>develop</a:t>
            </a:r>
            <a:r>
              <a:rPr lang="en-US" dirty="0"/>
              <a:t> types and potential sources of </a:t>
            </a:r>
            <a:r>
              <a:rPr lang="en-US" u="sng" dirty="0">
                <a:solidFill>
                  <a:srgbClr val="FF0000"/>
                </a:solidFill>
              </a:rPr>
              <a:t>evidence, claims and counterclaims </a:t>
            </a:r>
            <a:r>
              <a:rPr lang="en-US" dirty="0"/>
              <a:t>that best support the opinions they plan to express in their editorials. Students identify </a:t>
            </a:r>
            <a:r>
              <a:rPr lang="en-US" u="sng" dirty="0">
                <a:solidFill>
                  <a:srgbClr val="FF0000"/>
                </a:solidFill>
              </a:rPr>
              <a:t>strengths and limitations</a:t>
            </a:r>
            <a:r>
              <a:rPr lang="en-US" dirty="0"/>
              <a:t> to align with </a:t>
            </a:r>
            <a:r>
              <a:rPr lang="en-US" u="sng" dirty="0">
                <a:solidFill>
                  <a:srgbClr val="FF0000"/>
                </a:solidFill>
              </a:rPr>
              <a:t>audienc</a:t>
            </a:r>
            <a:r>
              <a:rPr lang="en-US" dirty="0"/>
              <a:t>e interest and </a:t>
            </a:r>
            <a:r>
              <a:rPr lang="en-US" u="sng" dirty="0">
                <a:solidFill>
                  <a:srgbClr val="FF0000"/>
                </a:solidFill>
              </a:rPr>
              <a:t>anticipated </a:t>
            </a:r>
            <a:r>
              <a:rPr lang="en-US" u="sng" dirty="0" smtClean="0">
                <a:solidFill>
                  <a:srgbClr val="FF0000"/>
                </a:solidFill>
              </a:rPr>
              <a:t>biases</a:t>
            </a:r>
            <a:r>
              <a:rPr lang="en-US" dirty="0"/>
              <a:t> </a:t>
            </a:r>
            <a:r>
              <a:rPr lang="en-US" dirty="0" smtClean="0"/>
              <a:t>and arguments</a:t>
            </a:r>
            <a:r>
              <a:rPr lang="en-US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changed?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0" cy="950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Before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After</a:t>
                      </a:r>
                      <a:endParaRPr lang="en-US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/>
                        <a:t>Through editorial writing, students identify types and potential sources of evidence that best support the opinions they plan to express in their editorials.</a:t>
                      </a:r>
                    </a:p>
                    <a:p>
                      <a:pPr>
                        <a:buNone/>
                      </a:pP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Through editorial writing, students identify and </a:t>
                      </a:r>
                      <a:r>
                        <a:rPr lang="en-US" sz="3600" u="sng" dirty="0" smtClean="0">
                          <a:solidFill>
                            <a:srgbClr val="FF0000"/>
                          </a:solidFill>
                        </a:rPr>
                        <a:t>develop</a:t>
                      </a:r>
                      <a:r>
                        <a:rPr lang="en-US" sz="3600" dirty="0" smtClean="0"/>
                        <a:t> types and potential sources of </a:t>
                      </a:r>
                      <a:r>
                        <a:rPr lang="en-US" sz="3600" u="sng" dirty="0" smtClean="0">
                          <a:solidFill>
                            <a:srgbClr val="FF0000"/>
                          </a:solidFill>
                        </a:rPr>
                        <a:t>evidence, claims</a:t>
                      </a:r>
                      <a:r>
                        <a:rPr lang="en-US" sz="3600" u="none" dirty="0" smtClean="0">
                          <a:solidFill>
                            <a:schemeClr val="tx1"/>
                          </a:solidFill>
                        </a:rPr>
                        <a:t> and </a:t>
                      </a:r>
                      <a:r>
                        <a:rPr lang="en-US" sz="3600" u="sng" dirty="0" smtClean="0">
                          <a:solidFill>
                            <a:srgbClr val="FF0000"/>
                          </a:solidFill>
                        </a:rPr>
                        <a:t>counterclaims </a:t>
                      </a:r>
                      <a:r>
                        <a:rPr lang="en-US" sz="3600" dirty="0" smtClean="0"/>
                        <a:t>that best support the opinions they plan to express in their editorials. Students identify </a:t>
                      </a:r>
                      <a:r>
                        <a:rPr lang="en-US" sz="3600" u="sng" dirty="0" smtClean="0">
                          <a:solidFill>
                            <a:srgbClr val="FF0000"/>
                          </a:solidFill>
                        </a:rPr>
                        <a:t>strengths and limitations</a:t>
                      </a:r>
                      <a:r>
                        <a:rPr lang="en-US" sz="3600" dirty="0" smtClean="0"/>
                        <a:t> to align with </a:t>
                      </a:r>
                      <a:r>
                        <a:rPr lang="en-US" sz="3600" u="sng" dirty="0" smtClean="0">
                          <a:solidFill>
                            <a:srgbClr val="FF0000"/>
                          </a:solidFill>
                        </a:rPr>
                        <a:t>audienc</a:t>
                      </a:r>
                      <a:r>
                        <a:rPr lang="en-US" sz="3600" dirty="0" smtClean="0"/>
                        <a:t>e interest and </a:t>
                      </a:r>
                      <a:r>
                        <a:rPr lang="en-US" sz="3600" u="sng" dirty="0" smtClean="0">
                          <a:solidFill>
                            <a:srgbClr val="FF0000"/>
                          </a:solidFill>
                        </a:rPr>
                        <a:t>anticipated biases</a:t>
                      </a:r>
                      <a:r>
                        <a:rPr lang="en-US" sz="3600" dirty="0" smtClean="0"/>
                        <a:t> and arguments.</a:t>
                      </a:r>
                      <a:endParaRPr lang="en-US" sz="3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534</Words>
  <Application>Microsoft Office PowerPoint</Application>
  <PresentationFormat>On-screen Show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Common Core</vt:lpstr>
      <vt:lpstr>Common Core Standards Anchor Standard 1: Write arguments to support claims in an analysis of substantive topics or texts, using valid reasoning and relevant and sufficient evidence.</vt:lpstr>
      <vt:lpstr>Task</vt:lpstr>
      <vt:lpstr>Keyword Insertion: Revised Task</vt:lpstr>
      <vt:lpstr>What’s changed?</vt:lpstr>
      <vt:lpstr>Common Core Standards Anchor Standard 1: Write arguments to support claims in an analysis of substantive topics or texts, using valid reasoning and relevant and sufficient evidence.</vt:lpstr>
      <vt:lpstr>Task</vt:lpstr>
      <vt:lpstr>Keyword Insertion: Task Revised</vt:lpstr>
      <vt:lpstr>What’s changed?</vt:lpstr>
      <vt:lpstr>Let’s Try It!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Your User Name</dc:creator>
  <cp:lastModifiedBy>Your User Name</cp:lastModifiedBy>
  <cp:revision>11</cp:revision>
  <dcterms:created xsi:type="dcterms:W3CDTF">2011-05-28T19:00:40Z</dcterms:created>
  <dcterms:modified xsi:type="dcterms:W3CDTF">2011-06-02T11:07:45Z</dcterms:modified>
</cp:coreProperties>
</file>