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58" r:id="rId19"/>
    <p:sldId id="259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14A75-0D05-4A91-B8BF-65540C42BD37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AE125-DEA7-4F82-BCDA-4B7E75830C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q502plan.wikispaces.com/file/list?orderBy=date&amp;orderDir=desc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ddial.k12.sd.us/esa/doc/staff/" TargetMode="External"/><Relationship Id="rId2" Type="http://schemas.openxmlformats.org/officeDocument/2006/relationships/hyperlink" Target="http://www.jessamine.k12.ky.u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Curriculum Mapping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Teaching Matters, Inc.</a:t>
            </a:r>
          </a:p>
          <a:p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Phases of the Mapping Process: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/>
              <a:t>Phase 1: Collecting the 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dirty="0"/>
              <a:t>Each teacher describes three major elements </a:t>
            </a:r>
            <a:r>
              <a:rPr lang="en-US" dirty="0" smtClean="0"/>
              <a:t>of the curriculum </a:t>
            </a:r>
            <a:r>
              <a:rPr lang="en-US" dirty="0"/>
              <a:t>to </a:t>
            </a:r>
            <a:r>
              <a:rPr lang="en-US" dirty="0" smtClean="0"/>
              <a:t>include:</a:t>
            </a:r>
            <a:endParaRPr lang="en-US" dirty="0"/>
          </a:p>
          <a:p>
            <a:pPr lvl="2"/>
            <a:r>
              <a:rPr lang="en-US" sz="2800" dirty="0"/>
              <a:t>A</a:t>
            </a:r>
            <a:r>
              <a:rPr lang="en-US" sz="2800" dirty="0" smtClean="0"/>
              <a:t>uthentic classroom data </a:t>
            </a:r>
            <a:r>
              <a:rPr lang="en-US" sz="2800" dirty="0"/>
              <a:t>about </a:t>
            </a:r>
            <a:r>
              <a:rPr lang="en-US" sz="2800" dirty="0" smtClean="0"/>
              <a:t>student experiences;</a:t>
            </a:r>
            <a:endParaRPr lang="en-US" sz="2800" dirty="0"/>
          </a:p>
          <a:p>
            <a:pPr lvl="2"/>
            <a:r>
              <a:rPr lang="en-US" sz="2800" dirty="0"/>
              <a:t>Content in terms of essential concepts and topics and as essential </a:t>
            </a:r>
            <a:r>
              <a:rPr lang="en-US" sz="2800" dirty="0" smtClean="0"/>
              <a:t>questions;</a:t>
            </a:r>
            <a:endParaRPr lang="en-US" sz="2800" dirty="0"/>
          </a:p>
          <a:p>
            <a:pPr lvl="2"/>
            <a:r>
              <a:rPr lang="en-US" sz="2800" dirty="0"/>
              <a:t>Products and performances that are the assessments of </a:t>
            </a:r>
            <a:r>
              <a:rPr lang="en-US" sz="2800" dirty="0" smtClean="0"/>
              <a:t>learning;</a:t>
            </a:r>
            <a:endParaRPr lang="en-US" sz="2800" dirty="0"/>
          </a:p>
          <a:p>
            <a:pPr lvl="2"/>
            <a:r>
              <a:rPr lang="en-US" sz="2800" dirty="0"/>
              <a:t>Highly specific information about daily lesson plans </a:t>
            </a:r>
            <a:r>
              <a:rPr lang="en-US" sz="2800" b="1" dirty="0" smtClean="0"/>
              <a:t>are not needed.</a:t>
            </a:r>
            <a:endParaRPr lang="en-US" sz="2800" b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Phase 2:  The First Read-Through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3600" dirty="0"/>
              <a:t>Each teacher edits the map reading (non-judgmentally) to gain information about what is taught across the </a:t>
            </a:r>
            <a:r>
              <a:rPr lang="en-US" sz="3600" dirty="0" smtClean="0"/>
              <a:t>curriculum.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Underline </a:t>
            </a:r>
            <a:r>
              <a:rPr lang="en-US" sz="3600" dirty="0"/>
              <a:t>content, skills and assessment areas that are new to them or have questions on.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Phase 3:  Mixed Group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600" dirty="0"/>
              <a:t>Each teacher </a:t>
            </a:r>
            <a:r>
              <a:rPr lang="en-US" sz="3600" dirty="0" smtClean="0"/>
              <a:t>shares findings from individual reviews.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No decisions, no judgment: simply state areas information was gained, noticed gaps, repetitions, areas for integration or any mismatches between outcomes and curriculum.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Red-flag areas for attention but DO NOT re-write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Phase 4:  Large Group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All faculty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Findings are gathered into a chart to encompass all small group reporting sessions (Phases 2 and 3).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Delay judgment: simply compile data.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Phase 5:  Determine what can be revised immediately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Make collaborative decisions and concessions where needed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Phase 6:  Determine points that require long-term research and development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Gaps in content.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Gaps in assessments between elementary and middle/middle and high.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Scaffolding gaps.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Genre gaps or repetitions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Scheduling conflicts.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Phase 7: Continue the Review Cycle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Active and on-going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Communication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Refinement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http://q502plan.wikispaces.com/file/list?orderBy=date&amp;orderDir=desc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hlink"/>
                </a:solidFill>
                <a:latin typeface="Tahoma" pitchFamily="34" charset="0"/>
              </a:rPr>
              <a:t>Curriculum Template</a:t>
            </a:r>
            <a:endParaRPr lang="en-US" b="1" dirty="0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118841" name="Group 57"/>
          <p:cNvGraphicFramePr>
            <a:graphicFrameLocks noGrp="1"/>
          </p:cNvGraphicFramePr>
          <p:nvPr/>
        </p:nvGraphicFramePr>
        <p:xfrm>
          <a:off x="609600" y="1828800"/>
          <a:ext cx="8001000" cy="4495801"/>
        </p:xfrm>
        <a:graphic>
          <a:graphicData uri="http://schemas.openxmlformats.org/drawingml/2006/table">
            <a:tbl>
              <a:tblPr/>
              <a:tblGrid>
                <a:gridCol w="1441450"/>
                <a:gridCol w="1298575"/>
                <a:gridCol w="1260475"/>
                <a:gridCol w="1190625"/>
                <a:gridCol w="1476375"/>
                <a:gridCol w="13335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Essential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Content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(noun)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Skills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(verb)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Standards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December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January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hlink"/>
                </a:solidFill>
                <a:latin typeface="Tahoma" pitchFamily="34" charset="0"/>
              </a:rPr>
              <a:t>Curriculum Map Template</a:t>
            </a:r>
            <a:endParaRPr lang="en-US" b="1" dirty="0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118841" name="Group 57"/>
          <p:cNvGraphicFramePr>
            <a:graphicFrameLocks noGrp="1"/>
          </p:cNvGraphicFramePr>
          <p:nvPr/>
        </p:nvGraphicFramePr>
        <p:xfrm>
          <a:off x="609600" y="1828800"/>
          <a:ext cx="8001000" cy="4495801"/>
        </p:xfrm>
        <a:graphic>
          <a:graphicData uri="http://schemas.openxmlformats.org/drawingml/2006/table">
            <a:tbl>
              <a:tblPr/>
              <a:tblGrid>
                <a:gridCol w="1441450"/>
                <a:gridCol w="1298575"/>
                <a:gridCol w="1260475"/>
                <a:gridCol w="1190625"/>
                <a:gridCol w="1476375"/>
                <a:gridCol w="13335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Essential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Content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(noun)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Skills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(verb)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Standards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February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Curriculum Mapping?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Curriculum mapping is a multifaceted, on-going process designed to improve student learning.  All curricular decisions are data-driven and in the students’ best </a:t>
            </a:r>
            <a:r>
              <a:rPr lang="en-US" sz="3600" dirty="0" smtClean="0"/>
              <a:t>interest (Hayes-Jacobs, </a:t>
            </a:r>
            <a:r>
              <a:rPr lang="en-US" sz="3600" i="1" dirty="0" smtClean="0"/>
              <a:t>Mapping the Big Picture: Integrating Curriculum and Assessment K-12</a:t>
            </a:r>
            <a:r>
              <a:rPr lang="en-US" sz="3600" dirty="0" smtClean="0"/>
              <a:t>, 1997).</a:t>
            </a:r>
            <a:endParaRPr lang="en-US" sz="36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Map!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Phase 1:  Write in the data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Phase 2: First read: review the data individually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Phase 3:  Mixed group review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Phase 4: Large group review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Phase 5:  Determine revisions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Phase 6:  Determine points that require long-term research and development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www.jessamine.k12.ky.us</a:t>
            </a:r>
            <a:r>
              <a:rPr lang="en-US" dirty="0"/>
              <a:t> RETRIEVED 5/31/2011</a:t>
            </a:r>
          </a:p>
          <a:p>
            <a:r>
              <a:rPr lang="en-US" u="sng" dirty="0">
                <a:hlinkClick r:id="rId3"/>
              </a:rPr>
              <a:t>www.sddial.k12.sd.us/esa/doc/staff/</a:t>
            </a:r>
            <a:r>
              <a:rPr lang="en-US" dirty="0"/>
              <a:t> RETRIEVED 5/31/2011</a:t>
            </a:r>
          </a:p>
          <a:p>
            <a:r>
              <a:rPr lang="en-US" dirty="0"/>
              <a:t>Hayes-Jacobs, H. 1997. </a:t>
            </a:r>
            <a:r>
              <a:rPr lang="en-US" i="1" dirty="0"/>
              <a:t>Mapping the big picture: Integrating curriculum and assessments</a:t>
            </a:r>
            <a:r>
              <a:rPr lang="en-US" dirty="0"/>
              <a:t>. Alexandria, VA: Association for Supervision and Curriculum Development.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Curriculum Mapping?</a:t>
            </a:r>
            <a:br>
              <a:rPr lang="en-US" dirty="0" smtClean="0"/>
            </a:br>
            <a:r>
              <a:rPr lang="en-US" dirty="0" smtClean="0"/>
              <a:t>Why Map?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CMs trace the students’ journey throughout the system.</a:t>
            </a:r>
          </a:p>
          <a:p>
            <a:r>
              <a:rPr lang="en-US" dirty="0" smtClean="0"/>
              <a:t>Curriculum across all content areas can be seen and analyzed globally.</a:t>
            </a:r>
          </a:p>
          <a:p>
            <a:r>
              <a:rPr lang="en-US" dirty="0" smtClean="0"/>
              <a:t>Teachers can see what their colleagues do and teach.</a:t>
            </a:r>
          </a:p>
          <a:p>
            <a:r>
              <a:rPr lang="en-US" dirty="0" smtClean="0"/>
              <a:t>Easier to align curriculum to standards.</a:t>
            </a:r>
          </a:p>
          <a:p>
            <a:r>
              <a:rPr lang="en-US" dirty="0" smtClean="0"/>
              <a:t>Needed additions or deletions can be easily determined.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Instructional gaps and repetitions can be easily spotted.</a:t>
            </a:r>
          </a:p>
          <a:p>
            <a:r>
              <a:rPr lang="en-US" dirty="0" smtClean="0"/>
              <a:t>Communication is increased.</a:t>
            </a:r>
          </a:p>
          <a:p>
            <a:r>
              <a:rPr lang="en-US" dirty="0" smtClean="0"/>
              <a:t>Teachers can align content with skills, standards and assessments.</a:t>
            </a:r>
          </a:p>
          <a:p>
            <a:r>
              <a:rPr lang="en-US" dirty="0" smtClean="0"/>
              <a:t>Supports data-driven instruction and decision-making.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Driven by essential questions.</a:t>
            </a:r>
          </a:p>
          <a:p>
            <a:pPr lvl="1">
              <a:buFont typeface="Arial" pitchFamily="34" charset="0"/>
              <a:buChar char="•"/>
            </a:pPr>
            <a:r>
              <a:rPr lang="en-US" sz="3600" b="1" dirty="0"/>
              <a:t>Flight:</a:t>
            </a:r>
            <a:r>
              <a:rPr lang="en-US" sz="3600" dirty="0"/>
              <a:t>  What flies?  How and why do things in nature fly?  What is the future of flight? </a:t>
            </a:r>
          </a:p>
          <a:p>
            <a:pPr lvl="1">
              <a:buFont typeface="Arial" pitchFamily="34" charset="0"/>
              <a:buChar char="•"/>
            </a:pPr>
            <a:r>
              <a:rPr lang="en-US" sz="3600" b="1" dirty="0" smtClean="0"/>
              <a:t>Intelligence</a:t>
            </a:r>
            <a:r>
              <a:rPr lang="en-US" sz="3600" b="1" dirty="0"/>
              <a:t>:</a:t>
            </a:r>
            <a:r>
              <a:rPr lang="en-US" sz="3600" dirty="0"/>
              <a:t>  What is intelligence?  How has intelligence evolved?  How is intelligence measured?  Is intelligence solely a human phenomenon?  How will intelligence be altered?  (Hayes-Jacobs, 1997)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“Navigators use maps to chart a course. Although </a:t>
            </a:r>
            <a:r>
              <a:rPr lang="en-US" dirty="0" err="1"/>
              <a:t>unforseene</a:t>
            </a:r>
            <a:r>
              <a:rPr lang="en-US" dirty="0"/>
              <a:t> vents and variables may affect their journey, they begin by making important choices about their route to avoid a meandering, rudderless </a:t>
            </a:r>
            <a:r>
              <a:rPr lang="en-US" dirty="0" err="1"/>
              <a:t>voyabe</a:t>
            </a:r>
            <a:r>
              <a:rPr lang="en-US" dirty="0"/>
              <a:t>.  In similar fashion, teachers must make critical choices as they plot a course for their learners.  </a:t>
            </a:r>
            <a:r>
              <a:rPr lang="en-US" dirty="0" err="1"/>
              <a:t>Essentail</a:t>
            </a:r>
            <a:r>
              <a:rPr lang="en-US" dirty="0"/>
              <a:t> questions are an exceptional tool for clearly and precisely communicating the pivotal points of the curriculum” (Hayes-Jacobs, 1997, p. 25).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Mapping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Essential Questions</a:t>
            </a:r>
          </a:p>
          <a:p>
            <a:r>
              <a:rPr lang="en-US" dirty="0" smtClean="0"/>
              <a:t>Content</a:t>
            </a:r>
          </a:p>
          <a:p>
            <a:r>
              <a:rPr lang="en-US" dirty="0" smtClean="0"/>
              <a:t>Skills</a:t>
            </a:r>
          </a:p>
          <a:p>
            <a:r>
              <a:rPr lang="en-US" dirty="0" smtClean="0"/>
              <a:t>Assessments</a:t>
            </a:r>
          </a:p>
          <a:p>
            <a:r>
              <a:rPr lang="en-US" dirty="0" smtClean="0"/>
              <a:t>Lessons</a:t>
            </a:r>
          </a:p>
          <a:p>
            <a:r>
              <a:rPr lang="en-US" dirty="0" smtClean="0"/>
              <a:t>Units and Sub-Units</a:t>
            </a:r>
          </a:p>
          <a:p>
            <a:r>
              <a:rPr lang="en-US" dirty="0" smtClean="0"/>
              <a:t>Standards</a:t>
            </a:r>
          </a:p>
          <a:p>
            <a:r>
              <a:rPr lang="en-US" dirty="0" smtClean="0"/>
              <a:t>Common Core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</a:t>
            </a:r>
            <a:r>
              <a:rPr lang="en-US" dirty="0" err="1" smtClean="0"/>
              <a:t>negotiables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Unit Names</a:t>
            </a:r>
          </a:p>
          <a:p>
            <a:r>
              <a:rPr lang="en-US" sz="4000" dirty="0" smtClean="0"/>
              <a:t>Essential Questions</a:t>
            </a:r>
          </a:p>
          <a:p>
            <a:r>
              <a:rPr lang="en-US" sz="4000" dirty="0" smtClean="0"/>
              <a:t>Content</a:t>
            </a:r>
          </a:p>
          <a:p>
            <a:r>
              <a:rPr lang="en-US" sz="4000" dirty="0" smtClean="0"/>
              <a:t>Skills</a:t>
            </a:r>
          </a:p>
          <a:p>
            <a:r>
              <a:rPr lang="en-US" sz="4000" dirty="0" smtClean="0"/>
              <a:t>Standards and Performance Indicators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Negotiables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Assessments</a:t>
            </a:r>
          </a:p>
          <a:p>
            <a:r>
              <a:rPr lang="en-US" sz="4400" dirty="0" smtClean="0"/>
              <a:t>Resources</a:t>
            </a:r>
          </a:p>
          <a:p>
            <a:r>
              <a:rPr lang="en-US" sz="4400" dirty="0" smtClean="0"/>
              <a:t>Activities</a:t>
            </a:r>
          </a:p>
          <a:p>
            <a:r>
              <a:rPr lang="en-US" sz="4400" dirty="0" smtClean="0"/>
              <a:t>Lessons</a:t>
            </a:r>
            <a:endParaRPr lang="en-US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695</Words>
  <Application>Microsoft Office PowerPoint</Application>
  <PresentationFormat>On-screen Show (4:3)</PresentationFormat>
  <Paragraphs>110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Curriculum Mapping 101</vt:lpstr>
      <vt:lpstr>What is Curriculum Mapping?</vt:lpstr>
      <vt:lpstr>What is Curriculum Mapping? Why Map?</vt:lpstr>
      <vt:lpstr>Why Map?</vt:lpstr>
      <vt:lpstr>Why Map?</vt:lpstr>
      <vt:lpstr>Slide 6</vt:lpstr>
      <vt:lpstr>Curriculum Mapping Vocabulary</vt:lpstr>
      <vt:lpstr>Non-negotiables:</vt:lpstr>
      <vt:lpstr>Negotiables:</vt:lpstr>
      <vt:lpstr>Phases of the Mapping Process: Phase 1: Collecting the Data</vt:lpstr>
      <vt:lpstr>Phase 2:  The First Read-Through</vt:lpstr>
      <vt:lpstr>Phase 3:  Mixed Group Review</vt:lpstr>
      <vt:lpstr>Phase 4:  Large Group Review</vt:lpstr>
      <vt:lpstr>Phase 5:  Determine what can be revised immediately</vt:lpstr>
      <vt:lpstr>Phase 6:  Determine points that require long-term research and development</vt:lpstr>
      <vt:lpstr>Phase 7: Continue the Review Cycle</vt:lpstr>
      <vt:lpstr>Samples</vt:lpstr>
      <vt:lpstr>Curriculum Template</vt:lpstr>
      <vt:lpstr>Curriculum Map Template</vt:lpstr>
      <vt:lpstr>Let’s Map!</vt:lpstr>
      <vt:lpstr>References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Your User Name</cp:lastModifiedBy>
  <cp:revision>35</cp:revision>
  <dcterms:created xsi:type="dcterms:W3CDTF">2011-05-31T12:10:32Z</dcterms:created>
  <dcterms:modified xsi:type="dcterms:W3CDTF">2011-05-31T21:17:02Z</dcterms:modified>
</cp:coreProperties>
</file>