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  <p:sldMasterId id="2147483876" r:id="rId2"/>
  </p:sldMasterIdLst>
  <p:notesMasterIdLst>
    <p:notesMasterId r:id="rId39"/>
  </p:notesMasterIdLst>
  <p:sldIdLst>
    <p:sldId id="256" r:id="rId3"/>
    <p:sldId id="266" r:id="rId4"/>
    <p:sldId id="269" r:id="rId5"/>
    <p:sldId id="259" r:id="rId6"/>
    <p:sldId id="260" r:id="rId7"/>
    <p:sldId id="258" r:id="rId8"/>
    <p:sldId id="263" r:id="rId9"/>
    <p:sldId id="264" r:id="rId10"/>
    <p:sldId id="261" r:id="rId11"/>
    <p:sldId id="265" r:id="rId12"/>
    <p:sldId id="270" r:id="rId13"/>
    <p:sldId id="271" r:id="rId14"/>
    <p:sldId id="272" r:id="rId15"/>
    <p:sldId id="273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7" r:id="rId32"/>
    <p:sldId id="296" r:id="rId33"/>
    <p:sldId id="292" r:id="rId34"/>
    <p:sldId id="293" r:id="rId35"/>
    <p:sldId id="294" r:id="rId36"/>
    <p:sldId id="291" r:id="rId37"/>
    <p:sldId id="295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C0585-B7F1-44BA-BE33-3F54BCDA5C55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0CE5D1-78C0-4882-BA4F-D7C5A5452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DA37B4-CF13-4229-8691-17B4AC753AFA}" type="slidenum">
              <a:rPr lang="en-US" smtClean="0">
                <a:solidFill>
                  <a:srgbClr val="000000"/>
                </a:solidFill>
              </a:rPr>
              <a:pPr/>
              <a:t>3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73A4B-C24B-48C6-8FBD-E41C8F8D1567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D6642-4E75-4496-856F-A4EA8F6ADD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73A4B-C24B-48C6-8FBD-E41C8F8D1567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D6642-4E75-4496-856F-A4EA8F6AD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73A4B-C24B-48C6-8FBD-E41C8F8D1567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D6642-4E75-4496-856F-A4EA8F6AD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A4A89-DEE7-45B2-BC71-DC075B6F0FE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73A4B-C24B-48C6-8FBD-E41C8F8D1567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D6642-4E75-4496-856F-A4EA8F6AD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73A4B-C24B-48C6-8FBD-E41C8F8D1567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E3D6642-4E75-4496-856F-A4EA8F6AD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73A4B-C24B-48C6-8FBD-E41C8F8D1567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D6642-4E75-4496-856F-A4EA8F6AD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73A4B-C24B-48C6-8FBD-E41C8F8D1567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D6642-4E75-4496-856F-A4EA8F6AD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73A4B-C24B-48C6-8FBD-E41C8F8D1567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D6642-4E75-4496-856F-A4EA8F6AD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73A4B-C24B-48C6-8FBD-E41C8F8D1567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D6642-4E75-4496-856F-A4EA8F6AD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73A4B-C24B-48C6-8FBD-E41C8F8D1567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D6642-4E75-4496-856F-A4EA8F6AD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73A4B-C24B-48C6-8FBD-E41C8F8D1567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D6642-4E75-4496-856F-A4EA8F6AD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C373A4B-C24B-48C6-8FBD-E41C8F8D1567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E3D6642-4E75-4496-856F-A4EA8F6AD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60C7B3-FDD0-456C-88CB-0A4209919450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Three_Critical_Principals/Three_Critical_Principals.mov" TargetMode="Externa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Leave_it_to_beaver/Leave_it_to_beaver.mov" TargetMode="Externa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ccss-nysed.ppt" TargetMode="Externa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Abbott_And_Costello_13_X_7_is_28.mov" TargetMode="Externa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www.fldoe.org/parcc/" TargetMode="Externa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CCSS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Common Core State Standards</a:t>
            </a:r>
          </a:p>
          <a:p>
            <a:r>
              <a:rPr lang="en-US" dirty="0" smtClean="0"/>
              <a:t>Adopted by NYS Board of Regents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2286000"/>
            <a:ext cx="8229600" cy="1828800"/>
          </a:xfrm>
        </p:spPr>
        <p:txBody>
          <a:bodyPr>
            <a:noAutofit/>
          </a:bodyPr>
          <a:lstStyle/>
          <a:p>
            <a:r>
              <a:rPr lang="en-US" sz="13800" dirty="0" smtClean="0"/>
              <a:t/>
            </a:r>
            <a:br>
              <a:rPr lang="en-US" sz="13800" dirty="0" smtClean="0"/>
            </a:br>
            <a:r>
              <a:rPr lang="en-US" sz="13800" dirty="0" smtClean="0"/>
              <a:t>NCLB</a:t>
            </a:r>
            <a:r>
              <a:rPr lang="en-US" sz="400" dirty="0" smtClean="0"/>
              <a:t>.</a:t>
            </a:r>
            <a:r>
              <a:rPr lang="en-US" sz="13800" dirty="0" smtClean="0"/>
              <a:t>    </a:t>
            </a:r>
            <a:endParaRPr lang="en-US" sz="13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No Child Left Behind</a:t>
            </a:r>
            <a:endParaRPr lang="en-US" sz="4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74430" y="-381000"/>
            <a:ext cx="8229600" cy="1828800"/>
          </a:xfrm>
          <a:prstGeom prst="rect">
            <a:avLst/>
          </a:prstGeom>
        </p:spPr>
        <p:txBody>
          <a:bodyPr vert="horz" lIns="45720" tIns="0" rIns="45720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800" b="1" i="0" u="none" strike="noStrike" kern="1200" cap="all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13800" b="1" i="0" u="none" strike="noStrike" kern="1200" cap="all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1" i="0" u="none" strike="noStrike" kern="1200" cap="all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2003</a:t>
            </a:r>
            <a:endParaRPr kumimoji="0" lang="en-US" sz="13800" b="1" i="0" u="none" strike="noStrike" kern="1200" cap="all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819400"/>
            <a:ext cx="7086600" cy="1828800"/>
          </a:xfrm>
        </p:spPr>
        <p:txBody>
          <a:bodyPr/>
          <a:lstStyle/>
          <a:p>
            <a:pPr algn="ctr"/>
            <a:r>
              <a:rPr lang="en-US" dirty="0" smtClean="0"/>
              <a:t>2005</a:t>
            </a:r>
            <a:br>
              <a:rPr lang="en-US" dirty="0" smtClean="0"/>
            </a:br>
            <a:r>
              <a:rPr lang="en-US" dirty="0" smtClean="0"/>
              <a:t>New York State Regents revised the standards…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124200"/>
            <a:ext cx="7086600" cy="1828800"/>
          </a:xfrm>
        </p:spPr>
        <p:txBody>
          <a:bodyPr/>
          <a:lstStyle/>
          <a:p>
            <a:pPr algn="ctr"/>
            <a:r>
              <a:rPr lang="en-US" dirty="0" smtClean="0"/>
              <a:t>2008</a:t>
            </a:r>
            <a:br>
              <a:rPr lang="en-US" dirty="0" smtClean="0"/>
            </a:br>
            <a:r>
              <a:rPr lang="en-US" dirty="0" smtClean="0"/>
              <a:t>National Governor’s Association proposes national standards in ELA and Mathematics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819400"/>
            <a:ext cx="7086600" cy="1828800"/>
          </a:xfrm>
        </p:spPr>
        <p:txBody>
          <a:bodyPr/>
          <a:lstStyle/>
          <a:p>
            <a:pPr algn="ctr"/>
            <a:r>
              <a:rPr lang="en-US" dirty="0" smtClean="0"/>
              <a:t>2009-10</a:t>
            </a:r>
            <a:br>
              <a:rPr lang="en-US" dirty="0" smtClean="0"/>
            </a:br>
            <a:r>
              <a:rPr lang="en-US" dirty="0" smtClean="0"/>
              <a:t>New York State Regents revise and adopt CCSS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" y="995363"/>
            <a:ext cx="8705850" cy="48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8001000" cy="1828800"/>
          </a:xfrm>
        </p:spPr>
        <p:txBody>
          <a:bodyPr/>
          <a:lstStyle/>
          <a:p>
            <a:r>
              <a:rPr lang="en-US" sz="6000" dirty="0" smtClean="0"/>
              <a:t>What are standards?</a:t>
            </a:r>
            <a:endParaRPr lang="en-US" sz="6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971800"/>
            <a:ext cx="8305800" cy="2369014"/>
          </a:xfrm>
        </p:spPr>
        <p:txBody>
          <a:bodyPr>
            <a:normAutofit/>
          </a:bodyPr>
          <a:lstStyle/>
          <a:p>
            <a:r>
              <a:rPr lang="en-US" sz="4300" dirty="0" smtClean="0"/>
              <a:t>What students should know &amp;</a:t>
            </a:r>
          </a:p>
          <a:p>
            <a:r>
              <a:rPr lang="en-US" sz="4300" dirty="0" smtClean="0"/>
              <a:t>be able to do.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086600" cy="1828800"/>
          </a:xfrm>
        </p:spPr>
        <p:txBody>
          <a:bodyPr/>
          <a:lstStyle/>
          <a:p>
            <a:r>
              <a:rPr lang="en-US" dirty="0" smtClean="0"/>
              <a:t>Common Core</a:t>
            </a:r>
            <a:br>
              <a:rPr lang="en-US" dirty="0" smtClean="0"/>
            </a:br>
            <a:r>
              <a:rPr lang="en-US" dirty="0" smtClean="0"/>
              <a:t>State Standards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71800"/>
            <a:ext cx="7848600" cy="1509712"/>
          </a:xfrm>
        </p:spPr>
        <p:txBody>
          <a:bodyPr>
            <a:normAutofit fontScale="25000" lnSpcReduction="20000"/>
          </a:bodyPr>
          <a:lstStyle/>
          <a:p>
            <a:r>
              <a:rPr lang="en-US" sz="14400" dirty="0" smtClean="0"/>
              <a:t>Based on three critical principals:</a:t>
            </a:r>
          </a:p>
          <a:p>
            <a:r>
              <a:rPr lang="en-US" sz="14400" dirty="0" smtClean="0"/>
              <a:t>	Must be college and career ready</a:t>
            </a:r>
          </a:p>
          <a:p>
            <a:r>
              <a:rPr lang="en-US" sz="14400" dirty="0" smtClean="0"/>
              <a:t>	Based on evidence </a:t>
            </a:r>
          </a:p>
          <a:p>
            <a:r>
              <a:rPr lang="en-US" sz="14400" dirty="0" smtClean="0"/>
              <a:t>	A level of honesty about time</a:t>
            </a:r>
          </a:p>
          <a:p>
            <a:pPr algn="ctr"/>
            <a:r>
              <a:rPr lang="en-US" sz="14400" dirty="0" smtClean="0">
                <a:sym typeface="Webdings"/>
                <a:hlinkClick r:id="rId2" action="ppaction://hlinkfile"/>
              </a:rPr>
              <a:t></a:t>
            </a:r>
            <a:endParaRPr lang="en-US" sz="144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90600"/>
            <a:ext cx="7086600" cy="1828800"/>
          </a:xfrm>
        </p:spPr>
        <p:txBody>
          <a:bodyPr/>
          <a:lstStyle/>
          <a:p>
            <a:r>
              <a:rPr lang="en-US" dirty="0" smtClean="0"/>
              <a:t>Common Core</a:t>
            </a:r>
            <a:br>
              <a:rPr lang="en-US" dirty="0" smtClean="0"/>
            </a:br>
            <a:r>
              <a:rPr lang="en-US" dirty="0" smtClean="0"/>
              <a:t>State Standards</a:t>
            </a:r>
            <a:br>
              <a:rPr lang="en-US" dirty="0" smtClean="0"/>
            </a:br>
            <a:r>
              <a:rPr lang="en-US" dirty="0" smtClean="0"/>
              <a:t>ELA/Literacy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71800"/>
            <a:ext cx="7848600" cy="1509712"/>
          </a:xfrm>
        </p:spPr>
        <p:txBody>
          <a:bodyPr>
            <a:normAutofit/>
          </a:bodyPr>
          <a:lstStyle/>
          <a:p>
            <a:pPr algn="ctr"/>
            <a:r>
              <a:rPr lang="en-US" sz="4600" dirty="0" smtClean="0">
                <a:sym typeface="Webdings"/>
                <a:hlinkClick r:id="rId2" action="ppaction://hlinkfile"/>
              </a:rPr>
              <a:t></a:t>
            </a:r>
            <a:endParaRPr lang="en-US" sz="46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90600"/>
            <a:ext cx="7086600" cy="1828800"/>
          </a:xfrm>
        </p:spPr>
        <p:txBody>
          <a:bodyPr/>
          <a:lstStyle/>
          <a:p>
            <a:r>
              <a:rPr lang="en-US" dirty="0" smtClean="0"/>
              <a:t>Common Core</a:t>
            </a:r>
            <a:br>
              <a:rPr lang="en-US" dirty="0" smtClean="0"/>
            </a:br>
            <a:r>
              <a:rPr lang="en-US" dirty="0" smtClean="0"/>
              <a:t>State Standards</a:t>
            </a:r>
            <a:br>
              <a:rPr lang="en-US" dirty="0" smtClean="0"/>
            </a:br>
            <a:r>
              <a:rPr lang="en-US" dirty="0" smtClean="0"/>
              <a:t>ELA/Literacy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71800"/>
            <a:ext cx="7848600" cy="1509712"/>
          </a:xfrm>
        </p:spPr>
        <p:txBody>
          <a:bodyPr>
            <a:normAutofit/>
          </a:bodyPr>
          <a:lstStyle/>
          <a:p>
            <a:r>
              <a:rPr lang="en-US" sz="4800" dirty="0" smtClean="0"/>
              <a:t>6 Major Shifts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90600"/>
            <a:ext cx="7086600" cy="1828800"/>
          </a:xfrm>
        </p:spPr>
        <p:txBody>
          <a:bodyPr/>
          <a:lstStyle/>
          <a:p>
            <a:r>
              <a:rPr lang="en-US" dirty="0" smtClean="0"/>
              <a:t>Common Core</a:t>
            </a:r>
            <a:br>
              <a:rPr lang="en-US" dirty="0" smtClean="0"/>
            </a:br>
            <a:r>
              <a:rPr lang="en-US" dirty="0" smtClean="0"/>
              <a:t>State Standards</a:t>
            </a:r>
            <a:br>
              <a:rPr lang="en-US" dirty="0" smtClean="0"/>
            </a:br>
            <a:r>
              <a:rPr lang="en-US" dirty="0" smtClean="0"/>
              <a:t>ELA/Literacy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71800"/>
            <a:ext cx="7848600" cy="1509712"/>
          </a:xfrm>
        </p:spPr>
        <p:txBody>
          <a:bodyPr>
            <a:noAutofit/>
          </a:bodyPr>
          <a:lstStyle/>
          <a:p>
            <a:r>
              <a:rPr lang="en-US" sz="4000" dirty="0" smtClean="0"/>
              <a:t>In grades K – 5</a:t>
            </a:r>
          </a:p>
          <a:p>
            <a:r>
              <a:rPr lang="en-US" sz="4000" dirty="0" smtClean="0"/>
              <a:t>50% of text should be informational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CCSS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 action="ppaction://hlinkpres?slideindex=1&amp;slidetitle="/>
              </a:rPr>
              <a:t>Common Core State Standards</a:t>
            </a:r>
            <a:endParaRPr lang="en-US" dirty="0" smtClean="0"/>
          </a:p>
          <a:p>
            <a:r>
              <a:rPr lang="en-US" dirty="0" smtClean="0"/>
              <a:t>Adopted by NYS Board of Regents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90600"/>
            <a:ext cx="7086600" cy="1828800"/>
          </a:xfrm>
        </p:spPr>
        <p:txBody>
          <a:bodyPr/>
          <a:lstStyle/>
          <a:p>
            <a:r>
              <a:rPr lang="en-US" dirty="0" smtClean="0"/>
              <a:t>Common Core</a:t>
            </a:r>
            <a:br>
              <a:rPr lang="en-US" dirty="0" smtClean="0"/>
            </a:br>
            <a:r>
              <a:rPr lang="en-US" dirty="0" smtClean="0"/>
              <a:t>State Standards</a:t>
            </a:r>
            <a:br>
              <a:rPr lang="en-US" dirty="0" smtClean="0"/>
            </a:br>
            <a:r>
              <a:rPr lang="en-US" dirty="0" smtClean="0"/>
              <a:t>ELA/Literacy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71800"/>
            <a:ext cx="7848600" cy="1509712"/>
          </a:xfrm>
        </p:spPr>
        <p:txBody>
          <a:bodyPr>
            <a:noAutofit/>
          </a:bodyPr>
          <a:lstStyle/>
          <a:p>
            <a:r>
              <a:rPr lang="en-US" sz="4000" dirty="0" smtClean="0"/>
              <a:t>In grades 6 - 12</a:t>
            </a:r>
          </a:p>
          <a:p>
            <a:r>
              <a:rPr lang="en-US" sz="4000" dirty="0" smtClean="0"/>
              <a:t>50% of reading should be informational texts.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90600"/>
            <a:ext cx="7086600" cy="1828800"/>
          </a:xfrm>
        </p:spPr>
        <p:txBody>
          <a:bodyPr/>
          <a:lstStyle/>
          <a:p>
            <a:r>
              <a:rPr lang="en-US" dirty="0" smtClean="0"/>
              <a:t>Common Core</a:t>
            </a:r>
            <a:br>
              <a:rPr lang="en-US" dirty="0" smtClean="0"/>
            </a:br>
            <a:r>
              <a:rPr lang="en-US" dirty="0" smtClean="0"/>
              <a:t>State Standards</a:t>
            </a:r>
            <a:br>
              <a:rPr lang="en-US" dirty="0" smtClean="0"/>
            </a:br>
            <a:r>
              <a:rPr lang="en-US" dirty="0" smtClean="0"/>
              <a:t>ELA/Literacy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71800"/>
            <a:ext cx="7848600" cy="1509712"/>
          </a:xfrm>
        </p:spPr>
        <p:txBody>
          <a:bodyPr>
            <a:noAutofit/>
          </a:bodyPr>
          <a:lstStyle/>
          <a:p>
            <a:r>
              <a:rPr lang="en-US" sz="4000" dirty="0" smtClean="0"/>
              <a:t>Text Complexity Matters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90600"/>
            <a:ext cx="7086600" cy="1828800"/>
          </a:xfrm>
        </p:spPr>
        <p:txBody>
          <a:bodyPr/>
          <a:lstStyle/>
          <a:p>
            <a:r>
              <a:rPr lang="en-US" dirty="0" smtClean="0"/>
              <a:t>Common Core</a:t>
            </a:r>
            <a:br>
              <a:rPr lang="en-US" dirty="0" smtClean="0"/>
            </a:br>
            <a:r>
              <a:rPr lang="en-US" dirty="0" smtClean="0"/>
              <a:t>State Standards</a:t>
            </a:r>
            <a:br>
              <a:rPr lang="en-US" dirty="0" smtClean="0"/>
            </a:br>
            <a:r>
              <a:rPr lang="en-US" dirty="0" smtClean="0"/>
              <a:t>ELA/Literacy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71800"/>
            <a:ext cx="7848600" cy="1509712"/>
          </a:xfrm>
        </p:spPr>
        <p:txBody>
          <a:bodyPr>
            <a:noAutofit/>
          </a:bodyPr>
          <a:lstStyle/>
          <a:p>
            <a:r>
              <a:rPr lang="en-US" sz="4000" dirty="0" smtClean="0"/>
              <a:t>Focus on questions that require that students pay attention to the text.</a:t>
            </a:r>
          </a:p>
          <a:p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90600"/>
            <a:ext cx="7086600" cy="1828800"/>
          </a:xfrm>
        </p:spPr>
        <p:txBody>
          <a:bodyPr/>
          <a:lstStyle/>
          <a:p>
            <a:r>
              <a:rPr lang="en-US" dirty="0" smtClean="0"/>
              <a:t>Common Core</a:t>
            </a:r>
            <a:br>
              <a:rPr lang="en-US" dirty="0" smtClean="0"/>
            </a:br>
            <a:r>
              <a:rPr lang="en-US" dirty="0" smtClean="0"/>
              <a:t>State Standards</a:t>
            </a:r>
            <a:br>
              <a:rPr lang="en-US" dirty="0" smtClean="0"/>
            </a:br>
            <a:r>
              <a:rPr lang="en-US" dirty="0" smtClean="0"/>
              <a:t>ELA/Literacy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71800"/>
            <a:ext cx="7848600" cy="1509712"/>
          </a:xfrm>
        </p:spPr>
        <p:txBody>
          <a:bodyPr>
            <a:noAutofit/>
          </a:bodyPr>
          <a:lstStyle/>
          <a:p>
            <a:r>
              <a:rPr lang="en-US" sz="4000" dirty="0" smtClean="0"/>
              <a:t>Student writing must demonstrate that they use evidence from the text to make a valid argument.</a:t>
            </a:r>
          </a:p>
          <a:p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90600"/>
            <a:ext cx="7086600" cy="1828800"/>
          </a:xfrm>
        </p:spPr>
        <p:txBody>
          <a:bodyPr/>
          <a:lstStyle/>
          <a:p>
            <a:r>
              <a:rPr lang="en-US" dirty="0" smtClean="0"/>
              <a:t>Common Core</a:t>
            </a:r>
            <a:br>
              <a:rPr lang="en-US" dirty="0" smtClean="0"/>
            </a:br>
            <a:r>
              <a:rPr lang="en-US" dirty="0" smtClean="0"/>
              <a:t>State Standards</a:t>
            </a:r>
            <a:br>
              <a:rPr lang="en-US" dirty="0" smtClean="0"/>
            </a:br>
            <a:r>
              <a:rPr lang="en-US" dirty="0" smtClean="0"/>
              <a:t>ELA/Literacy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86088"/>
            <a:ext cx="7848600" cy="1509712"/>
          </a:xfrm>
        </p:spPr>
        <p:txBody>
          <a:bodyPr>
            <a:noAutofit/>
          </a:bodyPr>
          <a:lstStyle/>
          <a:p>
            <a:r>
              <a:rPr lang="en-US" sz="4000" dirty="0" smtClean="0"/>
              <a:t>Academic Vocabulary </a:t>
            </a:r>
          </a:p>
          <a:p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90600"/>
            <a:ext cx="7086600" cy="1828800"/>
          </a:xfrm>
        </p:spPr>
        <p:txBody>
          <a:bodyPr/>
          <a:lstStyle/>
          <a:p>
            <a:r>
              <a:rPr lang="en-US" dirty="0" smtClean="0"/>
              <a:t>Common Core</a:t>
            </a:r>
            <a:br>
              <a:rPr lang="en-US" dirty="0" smtClean="0"/>
            </a:br>
            <a:r>
              <a:rPr lang="en-US" dirty="0" smtClean="0"/>
              <a:t>State Standards</a:t>
            </a:r>
            <a:br>
              <a:rPr lang="en-US" dirty="0" smtClean="0"/>
            </a:br>
            <a:r>
              <a:rPr lang="en-US" dirty="0" smtClean="0"/>
              <a:t>ELA/Literacy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828800" y="914400"/>
            <a:ext cx="7086600" cy="1828800"/>
          </a:xfrm>
          <a:prstGeom prst="rect">
            <a:avLst/>
          </a:prstGeo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Common Core</a:t>
            </a:r>
            <a:br>
              <a:rPr kumimoji="0" lang="en-US" sz="48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8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State Standards</a:t>
            </a:r>
            <a:br>
              <a:rPr kumimoji="0" lang="en-US" sz="48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8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Mathematics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62400" y="4114800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ym typeface="Webdings"/>
                <a:hlinkClick r:id="rId2" action="ppaction://hlinkfile"/>
              </a:rPr>
              <a:t>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990600"/>
            <a:ext cx="7086600" cy="1828800"/>
          </a:xfrm>
        </p:spPr>
        <p:txBody>
          <a:bodyPr/>
          <a:lstStyle/>
          <a:p>
            <a:pPr algn="r"/>
            <a:r>
              <a:rPr lang="en-US" dirty="0" smtClean="0"/>
              <a:t>Common Core</a:t>
            </a:r>
            <a:br>
              <a:rPr lang="en-US" dirty="0" smtClean="0"/>
            </a:br>
            <a:r>
              <a:rPr lang="en-US" dirty="0" smtClean="0"/>
              <a:t>State Standards</a:t>
            </a:r>
            <a:br>
              <a:rPr lang="en-US" dirty="0" smtClean="0"/>
            </a:br>
            <a:r>
              <a:rPr lang="en-US" dirty="0" smtClean="0"/>
              <a:t>Mathematics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86088"/>
            <a:ext cx="7848600" cy="1509712"/>
          </a:xfrm>
        </p:spPr>
        <p:txBody>
          <a:bodyPr>
            <a:noAutofit/>
          </a:bodyPr>
          <a:lstStyle/>
          <a:p>
            <a:r>
              <a:rPr lang="en-US" sz="4000" dirty="0" smtClean="0"/>
              <a:t>In K – 5, focus on fewer things done well.</a:t>
            </a:r>
          </a:p>
          <a:p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990600"/>
            <a:ext cx="7086600" cy="1828800"/>
          </a:xfrm>
        </p:spPr>
        <p:txBody>
          <a:bodyPr/>
          <a:lstStyle/>
          <a:p>
            <a:pPr algn="r"/>
            <a:r>
              <a:rPr lang="en-US" dirty="0" smtClean="0"/>
              <a:t>Common Core</a:t>
            </a:r>
            <a:br>
              <a:rPr lang="en-US" dirty="0" smtClean="0"/>
            </a:br>
            <a:r>
              <a:rPr lang="en-US" dirty="0" smtClean="0"/>
              <a:t>State Standards</a:t>
            </a:r>
            <a:br>
              <a:rPr lang="en-US" dirty="0" smtClean="0"/>
            </a:br>
            <a:r>
              <a:rPr lang="en-US" dirty="0" smtClean="0"/>
              <a:t>Mathematics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86088"/>
            <a:ext cx="7848600" cy="1509712"/>
          </a:xfrm>
        </p:spPr>
        <p:txBody>
          <a:bodyPr>
            <a:noAutofit/>
          </a:bodyPr>
          <a:lstStyle/>
          <a:p>
            <a:r>
              <a:rPr lang="en-US" sz="4000" dirty="0" smtClean="0"/>
              <a:t>In K – 2,</a:t>
            </a:r>
          </a:p>
          <a:p>
            <a:r>
              <a:rPr lang="en-US" sz="4000" dirty="0" smtClean="0"/>
              <a:t>	</a:t>
            </a:r>
            <a:r>
              <a:rPr lang="en-US" sz="3600" dirty="0" smtClean="0"/>
              <a:t>Addition</a:t>
            </a:r>
          </a:p>
          <a:p>
            <a:r>
              <a:rPr lang="en-US" sz="3600" dirty="0" smtClean="0"/>
              <a:t>	Subtraction</a:t>
            </a:r>
          </a:p>
          <a:p>
            <a:r>
              <a:rPr lang="en-US" sz="3600" dirty="0" smtClean="0"/>
              <a:t>	The quantities they measure</a:t>
            </a:r>
          </a:p>
          <a:p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990600"/>
            <a:ext cx="7086600" cy="1828800"/>
          </a:xfrm>
        </p:spPr>
        <p:txBody>
          <a:bodyPr/>
          <a:lstStyle/>
          <a:p>
            <a:pPr algn="r"/>
            <a:r>
              <a:rPr lang="en-US" dirty="0" smtClean="0"/>
              <a:t>Common Core</a:t>
            </a:r>
            <a:br>
              <a:rPr lang="en-US" dirty="0" smtClean="0"/>
            </a:br>
            <a:r>
              <a:rPr lang="en-US" dirty="0" smtClean="0"/>
              <a:t>State Standards</a:t>
            </a:r>
            <a:br>
              <a:rPr lang="en-US" dirty="0" smtClean="0"/>
            </a:br>
            <a:r>
              <a:rPr lang="en-US" dirty="0" smtClean="0"/>
              <a:t>Mathematics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86088"/>
            <a:ext cx="7848600" cy="1509712"/>
          </a:xfrm>
        </p:spPr>
        <p:txBody>
          <a:bodyPr>
            <a:noAutofit/>
          </a:bodyPr>
          <a:lstStyle/>
          <a:p>
            <a:r>
              <a:rPr lang="en-US" sz="4000" dirty="0" smtClean="0"/>
              <a:t>In 3 – 5,</a:t>
            </a:r>
          </a:p>
          <a:p>
            <a:r>
              <a:rPr lang="en-US" sz="4000" dirty="0" smtClean="0"/>
              <a:t>	</a:t>
            </a:r>
            <a:r>
              <a:rPr lang="en-US" sz="3600" dirty="0" smtClean="0"/>
              <a:t>Multiplication</a:t>
            </a:r>
          </a:p>
          <a:p>
            <a:r>
              <a:rPr lang="en-US" sz="3600" dirty="0" smtClean="0"/>
              <a:t>	Division</a:t>
            </a:r>
          </a:p>
          <a:p>
            <a:r>
              <a:rPr lang="en-US" sz="3600" dirty="0" smtClean="0"/>
              <a:t>	Fractions</a:t>
            </a:r>
          </a:p>
          <a:p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90600"/>
            <a:ext cx="7620000" cy="1828800"/>
          </a:xfrm>
        </p:spPr>
        <p:txBody>
          <a:bodyPr/>
          <a:lstStyle/>
          <a:p>
            <a:pPr algn="r"/>
            <a:r>
              <a:rPr lang="en-US" dirty="0" smtClean="0"/>
              <a:t>Common Core</a:t>
            </a:r>
            <a:br>
              <a:rPr lang="en-US" dirty="0" smtClean="0"/>
            </a:br>
            <a:r>
              <a:rPr lang="en-US" dirty="0" smtClean="0"/>
              <a:t>State Standards</a:t>
            </a:r>
            <a:br>
              <a:rPr lang="en-US" dirty="0" smtClean="0"/>
            </a:br>
            <a:r>
              <a:rPr lang="en-US" dirty="0" smtClean="0"/>
              <a:t>Mathematical Practices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3124200"/>
            <a:ext cx="8839200" cy="1509712"/>
          </a:xfrm>
        </p:spPr>
        <p:txBody>
          <a:bodyPr>
            <a:noAutofit/>
          </a:bodyPr>
          <a:lstStyle/>
          <a:p>
            <a:r>
              <a:rPr lang="en-US" sz="3200" dirty="0" smtClean="0"/>
              <a:t>1. </a:t>
            </a:r>
            <a:r>
              <a:rPr lang="en-US" sz="3200" dirty="0" smtClean="0"/>
              <a:t>Make sense of problems and persevere in </a:t>
            </a:r>
            <a:r>
              <a:rPr lang="en-US" sz="3200" dirty="0" smtClean="0"/>
              <a:t>solving them</a:t>
            </a:r>
            <a:r>
              <a:rPr lang="en-US" sz="3200" dirty="0" smtClean="0"/>
              <a:t>.</a:t>
            </a:r>
          </a:p>
          <a:p>
            <a:r>
              <a:rPr lang="en-US" sz="3200" dirty="0" smtClean="0"/>
              <a:t>2. Reason abstractly and quantitatively.</a:t>
            </a:r>
          </a:p>
          <a:p>
            <a:r>
              <a:rPr lang="en-US" sz="3200" dirty="0" smtClean="0"/>
              <a:t>3. Construct viable arguments and critique the </a:t>
            </a:r>
            <a:r>
              <a:rPr lang="en-US" sz="3200" dirty="0" smtClean="0"/>
              <a:t>reasoning of </a:t>
            </a:r>
            <a:r>
              <a:rPr lang="en-US" sz="3200" dirty="0" smtClean="0"/>
              <a:t>others.</a:t>
            </a:r>
          </a:p>
          <a:p>
            <a:r>
              <a:rPr lang="en-US" sz="3200" dirty="0" smtClean="0"/>
              <a:t>4. Model with mathematics</a:t>
            </a:r>
            <a:r>
              <a:rPr lang="en-US" sz="3200" dirty="0" smtClean="0"/>
              <a:t>.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latin typeface="Comic Sans MS" pitchFamily="66" charset="0"/>
              </a:rPr>
              <a:t>Death by a Thousand Bullets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2057400"/>
            <a:ext cx="7772400" cy="1752600"/>
          </a:xfrm>
        </p:spPr>
        <p:txBody>
          <a:bodyPr/>
          <a:lstStyle/>
          <a:p>
            <a:pPr eaLnBrk="1" hangingPunct="1"/>
            <a:r>
              <a:rPr lang="en-US" sz="3600" smtClean="0">
                <a:solidFill>
                  <a:schemeClr val="bg1"/>
                </a:solidFill>
                <a:latin typeface="Comic Sans MS" pitchFamily="66" charset="0"/>
              </a:rPr>
              <a:t>Or </a:t>
            </a:r>
          </a:p>
          <a:p>
            <a:pPr eaLnBrk="1" hangingPunct="1"/>
            <a:endParaRPr lang="en-US" sz="3600" smtClean="0">
              <a:solidFill>
                <a:schemeClr val="bg1"/>
              </a:solidFill>
              <a:latin typeface="Comic Sans MS" pitchFamily="66" charset="0"/>
            </a:endParaRPr>
          </a:p>
          <a:p>
            <a:pPr eaLnBrk="1" hangingPunct="1"/>
            <a:r>
              <a:rPr lang="en-US" sz="2400" smtClean="0">
                <a:solidFill>
                  <a:schemeClr val="bg1"/>
                </a:solidFill>
                <a:latin typeface="Comic Sans MS" pitchFamily="66" charset="0"/>
              </a:rPr>
              <a:t>Killing Me Softly with PowerPoint</a:t>
            </a:r>
          </a:p>
        </p:txBody>
      </p:sp>
      <p:sp>
        <p:nvSpPr>
          <p:cNvPr id="8196" name="Text Box 7"/>
          <p:cNvSpPr txBox="1">
            <a:spLocks noChangeArrowheads="1"/>
          </p:cNvSpPr>
          <p:nvPr/>
        </p:nvSpPr>
        <p:spPr bwMode="auto">
          <a:xfrm>
            <a:off x="5715000" y="5354638"/>
            <a:ext cx="3276600" cy="1287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base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solidFill>
                  <a:srgbClr val="FFFF99"/>
                </a:solidFill>
              </a:rPr>
              <a:t>Frank Sobierajski</a:t>
            </a:r>
          </a:p>
          <a:p>
            <a:pPr algn="r" fontAlgn="base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99"/>
                </a:solidFill>
              </a:rPr>
              <a:t>Calgary Teacher’s Convention</a:t>
            </a:r>
            <a:endParaRPr lang="en-US" dirty="0">
              <a:solidFill>
                <a:srgbClr val="FFFF99"/>
              </a:solidFill>
            </a:endParaRPr>
          </a:p>
          <a:p>
            <a:pPr algn="r" fontAlgn="base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99"/>
                </a:solidFill>
              </a:rPr>
              <a:t>Calgary, Alberta, Canada</a:t>
            </a:r>
            <a:endParaRPr lang="en-US" dirty="0">
              <a:solidFill>
                <a:srgbClr val="FFFF99"/>
              </a:solidFill>
            </a:endParaRPr>
          </a:p>
          <a:p>
            <a:pPr algn="r" fontAlgn="base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99"/>
                </a:solidFill>
              </a:rPr>
              <a:t>February 12, 2010</a:t>
            </a:r>
            <a:endParaRPr lang="en-US" dirty="0">
              <a:solidFill>
                <a:srgbClr val="FF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90600"/>
            <a:ext cx="7620000" cy="1828800"/>
          </a:xfrm>
        </p:spPr>
        <p:txBody>
          <a:bodyPr/>
          <a:lstStyle/>
          <a:p>
            <a:pPr algn="r"/>
            <a:r>
              <a:rPr lang="en-US" dirty="0" smtClean="0"/>
              <a:t>Common Core</a:t>
            </a:r>
            <a:br>
              <a:rPr lang="en-US" dirty="0" smtClean="0"/>
            </a:br>
            <a:r>
              <a:rPr lang="en-US" dirty="0" smtClean="0"/>
              <a:t>State Standards</a:t>
            </a:r>
            <a:br>
              <a:rPr lang="en-US" dirty="0" smtClean="0"/>
            </a:br>
            <a:r>
              <a:rPr lang="en-US" dirty="0" smtClean="0"/>
              <a:t>Mathematical Practices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3124200"/>
            <a:ext cx="8839200" cy="1509712"/>
          </a:xfrm>
        </p:spPr>
        <p:txBody>
          <a:bodyPr>
            <a:noAutofit/>
          </a:bodyPr>
          <a:lstStyle/>
          <a:p>
            <a:r>
              <a:rPr lang="en-US" sz="3200" dirty="0" smtClean="0"/>
              <a:t>5</a:t>
            </a:r>
            <a:r>
              <a:rPr lang="en-US" sz="3200" dirty="0" smtClean="0"/>
              <a:t>. Use appropriate tools strategically.</a:t>
            </a:r>
          </a:p>
          <a:p>
            <a:r>
              <a:rPr lang="en-US" sz="3200" dirty="0" smtClean="0"/>
              <a:t>6. Attend to precision.</a:t>
            </a:r>
          </a:p>
          <a:p>
            <a:r>
              <a:rPr lang="en-US" sz="3200" dirty="0" smtClean="0"/>
              <a:t>7. Look for and make use of structure.</a:t>
            </a:r>
          </a:p>
          <a:p>
            <a:r>
              <a:rPr lang="en-US" sz="3200" dirty="0" smtClean="0"/>
              <a:t>8. Look for and express regularity in repeated reasoning.</a:t>
            </a:r>
            <a:r>
              <a:rPr lang="en-US" sz="3200" dirty="0" smtClean="0"/>
              <a:t>	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762000"/>
            <a:ext cx="7086600" cy="1828800"/>
          </a:xfrm>
        </p:spPr>
        <p:txBody>
          <a:bodyPr/>
          <a:lstStyle/>
          <a:p>
            <a:pPr algn="r"/>
            <a:r>
              <a:rPr lang="en-US" dirty="0" smtClean="0"/>
              <a:t>Common Core</a:t>
            </a:r>
            <a:br>
              <a:rPr lang="en-US" dirty="0" smtClean="0"/>
            </a:br>
            <a:r>
              <a:rPr lang="en-US" dirty="0" smtClean="0"/>
              <a:t>State Standards</a:t>
            </a:r>
            <a:br>
              <a:rPr lang="en-US" dirty="0" smtClean="0"/>
            </a:br>
            <a:r>
              <a:rPr lang="en-US" dirty="0" smtClean="0"/>
              <a:t>Mathematics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209800"/>
            <a:ext cx="7848600" cy="1509712"/>
          </a:xfrm>
        </p:spPr>
        <p:txBody>
          <a:bodyPr>
            <a:noAutofit/>
          </a:bodyPr>
          <a:lstStyle/>
          <a:p>
            <a:r>
              <a:rPr lang="en-US" sz="4000" dirty="0" smtClean="0"/>
              <a:t>In 6 – 12</a:t>
            </a:r>
            <a:r>
              <a:rPr lang="en-US" sz="4000" dirty="0" smtClean="0"/>
              <a:t>, </a:t>
            </a:r>
          </a:p>
          <a:p>
            <a:r>
              <a:rPr lang="en-US" sz="3200" dirty="0" smtClean="0"/>
              <a:t>Number </a:t>
            </a:r>
            <a:r>
              <a:rPr lang="en-US" sz="3200" dirty="0" smtClean="0"/>
              <a:t>and </a:t>
            </a:r>
            <a:r>
              <a:rPr lang="en-US" sz="3200" dirty="0" smtClean="0"/>
              <a:t>Quantity</a:t>
            </a:r>
            <a:endParaRPr lang="en-US" sz="3200" dirty="0" smtClean="0"/>
          </a:p>
          <a:p>
            <a:r>
              <a:rPr lang="en-US" sz="3200" dirty="0" smtClean="0"/>
              <a:t>Algebra</a:t>
            </a:r>
            <a:endParaRPr lang="en-US" sz="3200" dirty="0" smtClean="0"/>
          </a:p>
          <a:p>
            <a:r>
              <a:rPr lang="en-US" sz="3200" dirty="0" smtClean="0"/>
              <a:t>Functions</a:t>
            </a:r>
            <a:endParaRPr lang="en-US" sz="3200" dirty="0" smtClean="0"/>
          </a:p>
          <a:p>
            <a:r>
              <a:rPr lang="en-US" sz="3200" dirty="0" smtClean="0"/>
              <a:t>Modeling</a:t>
            </a:r>
            <a:endParaRPr lang="en-US" sz="3200" dirty="0" smtClean="0"/>
          </a:p>
          <a:p>
            <a:r>
              <a:rPr lang="en-US" sz="3200" dirty="0" smtClean="0"/>
              <a:t>Geometry</a:t>
            </a:r>
            <a:endParaRPr lang="en-US" sz="3200" dirty="0" smtClean="0"/>
          </a:p>
          <a:p>
            <a:r>
              <a:rPr lang="en-US" sz="3200" dirty="0" smtClean="0"/>
              <a:t>Statistics </a:t>
            </a:r>
            <a:r>
              <a:rPr lang="en-US" sz="3200" dirty="0" smtClean="0"/>
              <a:t>and Probability</a:t>
            </a:r>
            <a:endParaRPr lang="en-US" sz="3200" dirty="0" smtClean="0"/>
          </a:p>
          <a:p>
            <a:r>
              <a:rPr lang="en-US" sz="3200" dirty="0" smtClean="0"/>
              <a:t>	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57200"/>
            <a:ext cx="1066800" cy="5867400"/>
          </a:xfrm>
        </p:spPr>
        <p:txBody>
          <a:bodyPr vert="vert270"/>
          <a:lstStyle/>
          <a:p>
            <a:pPr algn="ctr"/>
            <a:r>
              <a:rPr lang="en-US" dirty="0" smtClean="0"/>
              <a:t>Common Core</a:t>
            </a:r>
            <a:br>
              <a:rPr lang="en-US" dirty="0" smtClean="0"/>
            </a:br>
            <a:r>
              <a:rPr lang="en-US" dirty="0" smtClean="0"/>
              <a:t>State Standards</a:t>
            </a:r>
            <a:br>
              <a:rPr lang="en-US" dirty="0" smtClean="0"/>
            </a:br>
            <a:r>
              <a:rPr lang="en-US" dirty="0" smtClean="0"/>
              <a:t>Timeline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362200" y="304800"/>
          <a:ext cx="6400800" cy="6324600"/>
        </p:xfrm>
        <a:graphic>
          <a:graphicData uri="http://schemas.openxmlformats.org/drawingml/2006/table">
            <a:tbl>
              <a:tblPr/>
              <a:tblGrid>
                <a:gridCol w="6400800"/>
              </a:tblGrid>
              <a:tr h="67982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2010 - 2011</a:t>
                      </a:r>
                    </a:p>
                  </a:txBody>
                  <a:tcPr marL="8342" marR="8342" marT="8342" marB="834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644779">
                <a:tc>
                  <a:txBody>
                    <a:bodyPr/>
                    <a:lstStyle/>
                    <a:p>
                      <a:r>
                        <a:rPr lang="en-US" sz="3200" dirty="0"/>
                        <a:t>• Student achievement expectations are based on the 2005 ELA and Mathematics Learning Standards and Core Curricula.</a:t>
                      </a:r>
                      <a:br>
                        <a:rPr lang="en-US" sz="3200" dirty="0"/>
                      </a:br>
                      <a:r>
                        <a:rPr lang="en-US" sz="3200" dirty="0"/>
                        <a:t/>
                      </a:r>
                      <a:br>
                        <a:rPr lang="en-US" sz="3200" dirty="0"/>
                      </a:br>
                      <a:r>
                        <a:rPr lang="en-US" sz="3200" dirty="0"/>
                        <a:t>• Districts begin developing curricula aligned to CCSS (Jan. 2011) with a goal of implementing the new state curricula in Sept. 2012.</a:t>
                      </a:r>
                    </a:p>
                  </a:txBody>
                  <a:tcPr marL="8342" marR="8342" marT="8342" marB="834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5" name="Picture 1" descr="external lin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3350" cy="133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57200"/>
            <a:ext cx="1066800" cy="5867400"/>
          </a:xfrm>
        </p:spPr>
        <p:txBody>
          <a:bodyPr vert="vert270"/>
          <a:lstStyle/>
          <a:p>
            <a:pPr algn="ctr"/>
            <a:r>
              <a:rPr lang="en-US" dirty="0" smtClean="0"/>
              <a:t>Common Core</a:t>
            </a:r>
            <a:br>
              <a:rPr lang="en-US" dirty="0" smtClean="0"/>
            </a:br>
            <a:r>
              <a:rPr lang="en-US" dirty="0" smtClean="0"/>
              <a:t>State Standards</a:t>
            </a:r>
            <a:br>
              <a:rPr lang="en-US" dirty="0" smtClean="0"/>
            </a:br>
            <a:r>
              <a:rPr lang="en-US" dirty="0" smtClean="0"/>
              <a:t>Timeline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0" y="152400"/>
          <a:ext cx="6705600" cy="6447964"/>
        </p:xfrm>
        <a:graphic>
          <a:graphicData uri="http://schemas.openxmlformats.org/drawingml/2006/table">
            <a:tbl>
              <a:tblPr/>
              <a:tblGrid>
                <a:gridCol w="6705600"/>
              </a:tblGrid>
              <a:tr h="10668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2011 - 2012</a:t>
                      </a:r>
                      <a:endParaRPr lang="en-US" sz="3200" dirty="0"/>
                    </a:p>
                  </a:txBody>
                  <a:tcPr marL="8342" marR="8342" marT="8342" marB="834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70394">
                <a:tc>
                  <a:txBody>
                    <a:bodyPr/>
                    <a:lstStyle/>
                    <a:p>
                      <a:r>
                        <a:rPr lang="en-US" sz="3200" dirty="0"/>
                        <a:t>• Student achievement expectations are based on the 2005 ELA and Mathematics Learning Standards.</a:t>
                      </a:r>
                    </a:p>
                    <a:p>
                      <a:r>
                        <a:rPr lang="en-US" sz="3200" dirty="0"/>
                        <a:t>• Districts continue to develop curricula and begin implementing instruction aligned to CCSS.</a:t>
                      </a:r>
                    </a:p>
                    <a:p>
                      <a:r>
                        <a:rPr lang="en-US" sz="3200" dirty="0"/>
                        <a:t>• The 3-8 Testing program and Regents examinations in ELA and Mathematics are aligned to the 2005 ELA and Mathematics Learning Standards.</a:t>
                      </a:r>
                    </a:p>
                  </a:txBody>
                  <a:tcPr marL="8342" marR="8342" marT="8342" marB="834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5" name="Picture 1" descr="external lin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3350" cy="133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57200"/>
            <a:ext cx="1066800" cy="5867400"/>
          </a:xfrm>
        </p:spPr>
        <p:txBody>
          <a:bodyPr vert="vert270"/>
          <a:lstStyle/>
          <a:p>
            <a:pPr algn="ctr"/>
            <a:r>
              <a:rPr lang="en-US" dirty="0" smtClean="0"/>
              <a:t>Common Core</a:t>
            </a:r>
            <a:br>
              <a:rPr lang="en-US" dirty="0" smtClean="0"/>
            </a:br>
            <a:r>
              <a:rPr lang="en-US" dirty="0" smtClean="0"/>
              <a:t>State Standards</a:t>
            </a:r>
            <a:br>
              <a:rPr lang="en-US" dirty="0" smtClean="0"/>
            </a:br>
            <a:r>
              <a:rPr lang="en-US" dirty="0" smtClean="0"/>
              <a:t>Timeline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819400" y="304800"/>
          <a:ext cx="5943600" cy="6077817"/>
        </p:xfrm>
        <a:graphic>
          <a:graphicData uri="http://schemas.openxmlformats.org/drawingml/2006/table">
            <a:tbl>
              <a:tblPr/>
              <a:tblGrid>
                <a:gridCol w="5943600"/>
              </a:tblGrid>
              <a:tr h="9144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2012-2013</a:t>
                      </a:r>
                      <a:endParaRPr lang="en-US" sz="3200" dirty="0"/>
                    </a:p>
                  </a:txBody>
                  <a:tcPr marL="8342" marR="8342" marT="8342" marB="834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63417">
                <a:tc>
                  <a:txBody>
                    <a:bodyPr/>
                    <a:lstStyle/>
                    <a:p>
                      <a:r>
                        <a:rPr lang="en-US" sz="3200" dirty="0"/>
                        <a:t>• Student achievement expectations are based on CCSS and state standards as added. </a:t>
                      </a:r>
                    </a:p>
                    <a:p>
                      <a:r>
                        <a:rPr lang="en-US" sz="3200" dirty="0"/>
                        <a:t>• CCSS Interim Assessments are administered. 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3200" dirty="0">
                          <a:solidFill>
                            <a:schemeClr val="tx1"/>
                          </a:solidFill>
                        </a:rPr>
                        <a:t>• </a:t>
                      </a:r>
                      <a:r>
                        <a:rPr lang="en-US" sz="3200" dirty="0">
                          <a:solidFill>
                            <a:schemeClr val="tx1"/>
                          </a:solidFill>
                          <a:hlinkClick r:id="rId2"/>
                        </a:rPr>
                        <a:t>Partnership for Assessment of Readiness for College and Careers </a:t>
                      </a:r>
                      <a:r>
                        <a:rPr lang="en-US" sz="3200" dirty="0">
                          <a:solidFill>
                            <a:schemeClr val="tx1"/>
                          </a:solidFill>
                        </a:rPr>
                        <a:t>(PARCC) field testing will occur.</a:t>
                      </a:r>
                    </a:p>
                  </a:txBody>
                  <a:tcPr marL="8342" marR="8342" marT="8342" marB="834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5" name="Picture 1" descr="external lin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3350" cy="133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57200"/>
            <a:ext cx="1066800" cy="5867400"/>
          </a:xfrm>
        </p:spPr>
        <p:txBody>
          <a:bodyPr vert="vert270"/>
          <a:lstStyle/>
          <a:p>
            <a:pPr algn="ctr"/>
            <a:r>
              <a:rPr lang="en-US" dirty="0" smtClean="0"/>
              <a:t>Common Core</a:t>
            </a:r>
            <a:br>
              <a:rPr lang="en-US" dirty="0" smtClean="0"/>
            </a:br>
            <a:r>
              <a:rPr lang="en-US" dirty="0" smtClean="0"/>
              <a:t>State Standards</a:t>
            </a:r>
            <a:br>
              <a:rPr lang="en-US" dirty="0" smtClean="0"/>
            </a:br>
            <a:r>
              <a:rPr lang="en-US" dirty="0" smtClean="0"/>
              <a:t>Timeline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819400" y="1219200"/>
          <a:ext cx="5181600" cy="2958004"/>
        </p:xfrm>
        <a:graphic>
          <a:graphicData uri="http://schemas.openxmlformats.org/drawingml/2006/table">
            <a:tbl>
              <a:tblPr/>
              <a:tblGrid>
                <a:gridCol w="5181600"/>
              </a:tblGrid>
              <a:tr h="9906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2013 - 2014</a:t>
                      </a:r>
                      <a:endParaRPr lang="en-US" sz="3200" dirty="0"/>
                    </a:p>
                  </a:txBody>
                  <a:tcPr marL="8342" marR="8342" marT="8342" marB="834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0">
                <a:tc>
                  <a:txBody>
                    <a:bodyPr/>
                    <a:lstStyle/>
                    <a:p>
                      <a:r>
                        <a:rPr lang="en-US" sz="3200" dirty="0"/>
                        <a:t>• Student achievement expectations are based on CCSS and state standards as added.</a:t>
                      </a:r>
                    </a:p>
                  </a:txBody>
                  <a:tcPr marL="8342" marR="8342" marT="8342" marB="834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5" name="Picture 1" descr="external lin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3350" cy="133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57200"/>
            <a:ext cx="1066800" cy="5867400"/>
          </a:xfrm>
        </p:spPr>
        <p:txBody>
          <a:bodyPr vert="vert270"/>
          <a:lstStyle/>
          <a:p>
            <a:pPr algn="ctr"/>
            <a:r>
              <a:rPr lang="en-US" dirty="0" smtClean="0"/>
              <a:t>Common Core</a:t>
            </a:r>
            <a:br>
              <a:rPr lang="en-US" dirty="0" smtClean="0"/>
            </a:br>
            <a:r>
              <a:rPr lang="en-US" dirty="0" smtClean="0"/>
              <a:t>State Standards</a:t>
            </a:r>
            <a:br>
              <a:rPr lang="en-US" dirty="0" smtClean="0"/>
            </a:br>
            <a:r>
              <a:rPr lang="en-US" dirty="0" smtClean="0"/>
              <a:t>Timeline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819400" y="1295400"/>
          <a:ext cx="5181600" cy="2351335"/>
        </p:xfrm>
        <a:graphic>
          <a:graphicData uri="http://schemas.openxmlformats.org/drawingml/2006/table">
            <a:tbl>
              <a:tblPr/>
              <a:tblGrid>
                <a:gridCol w="5181600"/>
              </a:tblGrid>
              <a:tr h="9906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2014 - 2015</a:t>
                      </a:r>
                      <a:endParaRPr lang="en-US" sz="3200" dirty="0"/>
                    </a:p>
                  </a:txBody>
                  <a:tcPr marL="8342" marR="8342" marT="8342" marB="834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0735">
                <a:tc>
                  <a:txBody>
                    <a:bodyPr/>
                    <a:lstStyle/>
                    <a:p>
                      <a:r>
                        <a:rPr lang="en-US" sz="3200" dirty="0"/>
                        <a:t>• CCSS PARCC assessments are operational.</a:t>
                      </a:r>
                    </a:p>
                  </a:txBody>
                  <a:tcPr marL="8342" marR="8342" marT="8342" marB="834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5" name="Picture 1" descr="external lin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3350" cy="133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362200"/>
            <a:ext cx="7086600" cy="1828800"/>
          </a:xfrm>
        </p:spPr>
        <p:txBody>
          <a:bodyPr/>
          <a:lstStyle/>
          <a:p>
            <a:r>
              <a:rPr lang="en-US" dirty="0" smtClean="0"/>
              <a:t>A Brief History of Standards Based Education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371600"/>
            <a:ext cx="7086600" cy="1828800"/>
          </a:xfrm>
        </p:spPr>
        <p:txBody>
          <a:bodyPr/>
          <a:lstStyle/>
          <a:p>
            <a:r>
              <a:rPr lang="en-US" dirty="0" smtClean="0"/>
              <a:t>A Brief History…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48562" y="2967335"/>
            <a:ext cx="264687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1983</a:t>
            </a:r>
            <a:endParaRPr lang="en-US" sz="9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84861">
            <a:off x="2738438" y="1047750"/>
            <a:ext cx="366712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 rot="20070721">
            <a:off x="-257761" y="2735169"/>
            <a:ext cx="93794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rising tide of mediocrity </a:t>
            </a:r>
            <a:endParaRPr lang="en-US" sz="5400" b="1" cap="none" spc="0" dirty="0">
              <a:ln w="12700">
                <a:solidFill>
                  <a:srgbClr val="FF00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1989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National Council of </a:t>
            </a:r>
            <a:br>
              <a:rPr lang="en-US" dirty="0" smtClean="0"/>
            </a:br>
            <a:r>
              <a:rPr lang="en-US" dirty="0" smtClean="0"/>
              <a:t>Teachers of Mathematics</a:t>
            </a:r>
            <a:br>
              <a:rPr lang="en-US" dirty="0" smtClean="0"/>
            </a:br>
            <a:r>
              <a:rPr lang="en-US" sz="3100" dirty="0" smtClean="0"/>
              <a:t>published</a:t>
            </a:r>
            <a:br>
              <a:rPr lang="en-US" sz="31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b="0" i="1" dirty="0" smtClean="0"/>
              <a:t>Curriculum and Evaluation Standards for School Mathematics </a:t>
            </a:r>
            <a:endParaRPr lang="en-US" b="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0800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1996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New York State Regents</a:t>
            </a:r>
            <a:br>
              <a:rPr lang="en-US" sz="4000" dirty="0" smtClean="0"/>
            </a:br>
            <a:r>
              <a:rPr lang="en-US" sz="4000" dirty="0" smtClean="0"/>
              <a:t>approved 28 learning standards in seven content areas.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22667" t="14667" r="22667" b="16000"/>
          <a:stretch>
            <a:fillRect/>
          </a:stretch>
        </p:blipFill>
        <p:spPr bwMode="auto">
          <a:xfrm rot="20889381">
            <a:off x="3040370" y="1954831"/>
            <a:ext cx="31242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304800" y="685800"/>
            <a:ext cx="8499230" cy="762000"/>
          </a:xfrm>
          <a:prstGeom prst="rect">
            <a:avLst/>
          </a:prstGeom>
        </p:spPr>
        <p:txBody>
          <a:bodyPr vert="horz" lIns="45720" tIns="0" rIns="45720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800" b="1" i="0" u="none" strike="noStrike" kern="1200" cap="all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13800" b="1" i="0" u="none" strike="noStrike" kern="1200" cap="all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1" i="0" u="none" strike="noStrike" kern="1200" cap="all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2000</a:t>
            </a:r>
            <a:endParaRPr kumimoji="0" lang="en-US" sz="13800" b="1" i="0" u="none" strike="noStrike" kern="1200" cap="all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1196</TotalTime>
  <Words>455</Words>
  <Application>Microsoft Office PowerPoint</Application>
  <PresentationFormat>On-screen Show (4:3)</PresentationFormat>
  <Paragraphs>108</Paragraphs>
  <Slides>36</Slides>
  <Notes>1</Notes>
  <HiddenSlides>1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Apex</vt:lpstr>
      <vt:lpstr>Default Design</vt:lpstr>
      <vt:lpstr>CCSS</vt:lpstr>
      <vt:lpstr>CCSS</vt:lpstr>
      <vt:lpstr>Death by a Thousand Bullets</vt:lpstr>
      <vt:lpstr>A Brief History of Standards Based Education</vt:lpstr>
      <vt:lpstr>A Brief History…</vt:lpstr>
      <vt:lpstr>Slide 6</vt:lpstr>
      <vt:lpstr>1989  National Council of  Teachers of Mathematics published  Curriculum and Evaluation Standards for School Mathematics </vt:lpstr>
      <vt:lpstr>1996  New York State Regents approved 28 learning standards in seven content areas. </vt:lpstr>
      <vt:lpstr>Slide 9</vt:lpstr>
      <vt:lpstr> NCLB.    </vt:lpstr>
      <vt:lpstr>2005 New York State Regents revised the standards…</vt:lpstr>
      <vt:lpstr>2008 National Governor’s Association proposes national standards in ELA and Mathematics</vt:lpstr>
      <vt:lpstr>2009-10 New York State Regents revise and adopt CCSS</vt:lpstr>
      <vt:lpstr>Slide 14</vt:lpstr>
      <vt:lpstr>What are standards?</vt:lpstr>
      <vt:lpstr>Common Core State Standards</vt:lpstr>
      <vt:lpstr>Common Core State Standards ELA/Literacy</vt:lpstr>
      <vt:lpstr>Common Core State Standards ELA/Literacy</vt:lpstr>
      <vt:lpstr>Common Core State Standards ELA/Literacy</vt:lpstr>
      <vt:lpstr>Common Core State Standards ELA/Literacy</vt:lpstr>
      <vt:lpstr>Common Core State Standards ELA/Literacy</vt:lpstr>
      <vt:lpstr>Common Core State Standards ELA/Literacy</vt:lpstr>
      <vt:lpstr>Common Core State Standards ELA/Literacy</vt:lpstr>
      <vt:lpstr>Common Core State Standards ELA/Literacy</vt:lpstr>
      <vt:lpstr>Common Core State Standards ELA/Literacy</vt:lpstr>
      <vt:lpstr>Common Core State Standards Mathematics</vt:lpstr>
      <vt:lpstr>Common Core State Standards Mathematics</vt:lpstr>
      <vt:lpstr>Common Core State Standards Mathematics</vt:lpstr>
      <vt:lpstr>Common Core State Standards Mathematical Practices</vt:lpstr>
      <vt:lpstr>Common Core State Standards Mathematical Practices</vt:lpstr>
      <vt:lpstr>Common Core State Standards Mathematics</vt:lpstr>
      <vt:lpstr>Common Core State Standards Timeline</vt:lpstr>
      <vt:lpstr>Common Core State Standards Timeline</vt:lpstr>
      <vt:lpstr>Common Core State Standards Timeline</vt:lpstr>
      <vt:lpstr>Common Core State Standards Timeline</vt:lpstr>
      <vt:lpstr>Common Core State Standards Timeline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CCSS</dc:title>
  <dc:creator>Frank</dc:creator>
  <cp:lastModifiedBy>Frank</cp:lastModifiedBy>
  <cp:revision>81</cp:revision>
  <dcterms:created xsi:type="dcterms:W3CDTF">2011-05-30T03:48:35Z</dcterms:created>
  <dcterms:modified xsi:type="dcterms:W3CDTF">2011-06-01T04:02:42Z</dcterms:modified>
</cp:coreProperties>
</file>